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8" r:id="rId2"/>
  </p:sldMasterIdLst>
  <p:notesMasterIdLst>
    <p:notesMasterId r:id="rId24"/>
  </p:notesMasterIdLst>
  <p:sldIdLst>
    <p:sldId id="259" r:id="rId3"/>
    <p:sldId id="281" r:id="rId4"/>
    <p:sldId id="286" r:id="rId5"/>
    <p:sldId id="261" r:id="rId6"/>
    <p:sldId id="287" r:id="rId7"/>
    <p:sldId id="291" r:id="rId8"/>
    <p:sldId id="288" r:id="rId9"/>
    <p:sldId id="289" r:id="rId10"/>
    <p:sldId id="290" r:id="rId11"/>
    <p:sldId id="256" r:id="rId12"/>
    <p:sldId id="284" r:id="rId13"/>
    <p:sldId id="257" r:id="rId14"/>
    <p:sldId id="265" r:id="rId15"/>
    <p:sldId id="266" r:id="rId16"/>
    <p:sldId id="292" r:id="rId17"/>
    <p:sldId id="268" r:id="rId18"/>
    <p:sldId id="296" r:id="rId19"/>
    <p:sldId id="295" r:id="rId20"/>
    <p:sldId id="282" r:id="rId21"/>
    <p:sldId id="280" r:id="rId22"/>
    <p:sldId id="26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A79"/>
    <a:srgbClr val="0CA64E"/>
    <a:srgbClr val="FE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84" y="12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4" d="100"/>
          <a:sy n="84" d="100"/>
        </p:scale>
        <p:origin x="29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BDA5D7-1895-4882-A1BA-CBE2FDE74A7E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C0A881-5D93-4820-96D8-3398FD59341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141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C0A881-5D93-4820-96D8-3398FD59341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185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גם</a:t>
            </a:r>
            <a:r>
              <a:rPr lang="he-IL" baseline="0" dirty="0"/>
              <a:t> הוספנו :</a:t>
            </a:r>
          </a:p>
          <a:p>
            <a:r>
              <a:rPr lang="en-US" dirty="0" err="1"/>
              <a:t>Chatbot</a:t>
            </a:r>
            <a:r>
              <a:rPr lang="en-US" dirty="0"/>
              <a:t> and collaboration</a:t>
            </a:r>
            <a:r>
              <a:rPr lang="en-US" baseline="0" dirty="0"/>
              <a:t> page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C0A881-5D93-4820-96D8-3398FD59341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636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5450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FB4B59-0C0E-A356-B829-83A2F7FD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9444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74D9C4-B415-54C4-B812-D9463C3D0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572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AB304F-7122-4BAD-A7ED-6B5DFE949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FD67C-53E0-ED84-5068-698791887BC8}"/>
              </a:ext>
            </a:extLst>
          </p:cNvPr>
          <p:cNvSpPr txBox="1"/>
          <p:nvPr userDrawn="1"/>
        </p:nvSpPr>
        <p:spPr>
          <a:xfrm>
            <a:off x="1196505" y="6492875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6664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FDBB-FE98-D80E-A20C-3D34B586E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63020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E681E-8644-A50C-DFC3-5CCD2F65F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aa-E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5A35D-C53E-EBFA-8D44-A38D866A1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a-E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F06D-F539-C347-5412-F3CFC3591E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C3D57DC-74A3-4642-B49E-28DB1610A1A6}" type="datetimeFigureOut">
              <a:rPr lang="aa-ET" smtClean="0"/>
              <a:t>08/14/2024</a:t>
            </a:fld>
            <a:endParaRPr lang="aa-E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98395-22D7-5465-74CD-6706CFB2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aa-E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C0091-02D5-0356-9A95-6D0D80617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B4B65A8-21D2-489C-B046-9D8C1ED83484}" type="slidenum">
              <a:rPr lang="aa-ET" smtClean="0"/>
              <a:t>‹#›</a:t>
            </a:fld>
            <a:endParaRPr lang="aa-ET"/>
          </a:p>
        </p:txBody>
      </p:sp>
    </p:spTree>
    <p:extLst>
      <p:ext uri="{BB962C8B-B14F-4D97-AF65-F5344CB8AC3E}">
        <p14:creationId xmlns:p14="http://schemas.microsoft.com/office/powerpoint/2010/main" val="4259999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622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681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195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C0E0E-3F65-85BD-AE3F-10DA466FA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54922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2562D-3EE1-5D12-F9C0-6C16E1FB9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45851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F2CBEE-D02F-DEF8-F728-453FE55C4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336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398721-B0B5-8551-6BB8-4B15234C1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1383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489ED4-BEB9-D62E-6803-AC941C8B3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0327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2E9EE-E5F2-B8F2-19C2-7D07EF094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5544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A6FE5-4DB3-19DA-1608-E41D4D855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8635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CCF57B-D7A5-A7D0-79EF-3867F021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983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D62A29-6619-B903-D838-CADDA28272F7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" y="3273"/>
            <a:ext cx="12192025" cy="6858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85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7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654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E3FA4AA-D2F6-0D34-CC45-72EEA7EFC15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1" y="2295"/>
            <a:ext cx="12192025" cy="6858014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0615FF5-7D3F-F693-EF9F-15A0CA97251C}"/>
              </a:ext>
            </a:extLst>
          </p:cNvPr>
          <p:cNvGrpSpPr/>
          <p:nvPr/>
        </p:nvGrpSpPr>
        <p:grpSpPr>
          <a:xfrm flipH="1">
            <a:off x="5422231" y="2106188"/>
            <a:ext cx="5685573" cy="2645624"/>
            <a:chOff x="1697009" y="2255699"/>
            <a:chExt cx="5174725" cy="2645624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83388F7-3D98-8C96-F0EF-D07E0E6D126B}"/>
                </a:ext>
              </a:extLst>
            </p:cNvPr>
            <p:cNvSpPr txBox="1"/>
            <p:nvPr/>
          </p:nvSpPr>
          <p:spPr>
            <a:xfrm>
              <a:off x="1697009" y="2255699"/>
              <a:ext cx="517472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defRPr sz="6000">
                  <a:solidFill>
                    <a:schemeClr val="bg2">
                      <a:lumMod val="25000"/>
                    </a:schemeClr>
                  </a:solidFill>
                  <a:latin typeface="造字工房悦黑体验版纤细体" pitchFamily="50" charset="-122"/>
                  <a:ea typeface="造字工房悦黑体验版纤细体" pitchFamily="50" charset="-122"/>
                  <a:cs typeface="+mn-ea"/>
                </a:defRPr>
              </a:lvl1pPr>
            </a:lstStyle>
            <a:p>
              <a:r>
                <a:rPr lang="he-IL" altLang="zh-CN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lt"/>
                </a:rPr>
                <a:t>מבוא למחשוב ענן</a:t>
              </a:r>
              <a:endPara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lt"/>
              </a:endParaRPr>
            </a:p>
          </p:txBody>
        </p:sp>
        <p:sp>
          <p:nvSpPr>
            <p:cNvPr id="23" name="矩形 22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>
              <a:extLst>
                <a:ext uri="{FF2B5EF4-FFF2-40B4-BE49-F238E27FC236}">
                  <a16:creationId xmlns:a16="http://schemas.microsoft.com/office/drawing/2014/main" id="{DCD4CF47-5807-2787-17FE-7D2E22EEDAE7}"/>
                </a:ext>
              </a:extLst>
            </p:cNvPr>
            <p:cNvSpPr/>
            <p:nvPr/>
          </p:nvSpPr>
          <p:spPr>
            <a:xfrm>
              <a:off x="2757160" y="3127953"/>
              <a:ext cx="305442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Arial" panose="020B0604020202020204" pitchFamily="34" charset="0"/>
                </a:rPr>
                <a:t>OnShape Insights</a:t>
              </a:r>
              <a:endPara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cs typeface="Arial" panose="020B0604020202020204" pitchFamily="34" charset="0"/>
              </a:endParaRPr>
            </a:p>
          </p:txBody>
        </p:sp>
        <p:pic>
          <p:nvPicPr>
            <p:cNvPr id="28" name="图形 27" descr="用户 纯色填充">
              <a:extLst>
                <a:ext uri="{FF2B5EF4-FFF2-40B4-BE49-F238E27FC236}">
                  <a16:creationId xmlns:a16="http://schemas.microsoft.com/office/drawing/2014/main" id="{B841965D-DB21-9EA8-186D-E2A826D20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8390" y="4525440"/>
              <a:ext cx="370549" cy="375883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4F908AF4-7832-50C7-0FF6-2D12E64B0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4140" y="3705673"/>
            <a:ext cx="6180659" cy="128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1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>
            <a:extLst>
              <a:ext uri="{FF2B5EF4-FFF2-40B4-BE49-F238E27FC236}">
                <a16:creationId xmlns:a16="http://schemas.microsoft.com/office/drawing/2014/main" id="{42523A84-87E1-00E0-2818-5D963CDBC573}"/>
              </a:ext>
            </a:extLst>
          </p:cNvPr>
          <p:cNvSpPr txBox="1"/>
          <p:nvPr/>
        </p:nvSpPr>
        <p:spPr>
          <a:xfrm>
            <a:off x="613870" y="6167588"/>
            <a:ext cx="54006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 </a:t>
            </a:r>
            <a:r>
              <a:rPr lang="en-US" altLang="zh-CN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10FE45-34CC-7525-7C82-E1D21BEDF8C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29" y="2231"/>
            <a:ext cx="12192025" cy="6858014"/>
          </a:xfrm>
          <a:prstGeom prst="rect">
            <a:avLst/>
          </a:prstGeom>
        </p:spPr>
      </p:pic>
      <p:sp>
        <p:nvSpPr>
          <p:cNvPr id="4" name="椭圆 3">
            <a:extLst>
              <a:ext uri="{FF2B5EF4-FFF2-40B4-BE49-F238E27FC236}">
                <a16:creationId xmlns:a16="http://schemas.microsoft.com/office/drawing/2014/main" id="{65C1A4E9-4216-16DA-52E7-08ABF6521E19}"/>
              </a:ext>
            </a:extLst>
          </p:cNvPr>
          <p:cNvSpPr/>
          <p:nvPr/>
        </p:nvSpPr>
        <p:spPr>
          <a:xfrm>
            <a:off x="3135086" y="885371"/>
            <a:ext cx="1335314" cy="94342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7FDF5410-3062-B7AA-823C-FC362343C33D}"/>
              </a:ext>
            </a:extLst>
          </p:cNvPr>
          <p:cNvGrpSpPr/>
          <p:nvPr/>
        </p:nvGrpSpPr>
        <p:grpSpPr>
          <a:xfrm>
            <a:off x="613870" y="1824567"/>
            <a:ext cx="10320231" cy="792439"/>
            <a:chOff x="-318257" y="1743421"/>
            <a:chExt cx="10320231" cy="792439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3D6911D6-E813-BD3F-EE8A-A82F6A24C057}"/>
                </a:ext>
              </a:extLst>
            </p:cNvPr>
            <p:cNvSpPr txBox="1"/>
            <p:nvPr/>
          </p:nvSpPr>
          <p:spPr>
            <a:xfrm>
              <a:off x="-318257" y="1743421"/>
              <a:ext cx="9204423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dirty="0"/>
                <a:t>המערכת מאפשרת מעקב אחר פעולות משתמשים וזמני ביצוע.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3" name="流程图: 接点 42">
              <a:extLst>
                <a:ext uri="{FF2B5EF4-FFF2-40B4-BE49-F238E27FC236}">
                  <a16:creationId xmlns:a16="http://schemas.microsoft.com/office/drawing/2014/main" id="{AA858B14-A1FA-C90E-BF09-20E653BB5281}"/>
                </a:ext>
              </a:extLst>
            </p:cNvPr>
            <p:cNvSpPr/>
            <p:nvPr/>
          </p:nvSpPr>
          <p:spPr>
            <a:xfrm>
              <a:off x="9303418" y="1842420"/>
              <a:ext cx="698556" cy="693440"/>
            </a:xfrm>
            <a:prstGeom prst="flowChartConnector">
              <a:avLst/>
            </a:prstGeom>
            <a:gradFill>
              <a:gsLst>
                <a:gs pos="0">
                  <a:srgbClr val="3FBC72"/>
                </a:gs>
                <a:gs pos="100000">
                  <a:srgbClr val="33995C"/>
                </a:gs>
              </a:gsLst>
              <a:lin ang="5400000" scaled="1"/>
            </a:gra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2" name="文本框 26">
            <a:extLst>
              <a:ext uri="{FF2B5EF4-FFF2-40B4-BE49-F238E27FC236}">
                <a16:creationId xmlns:a16="http://schemas.microsoft.com/office/drawing/2014/main" id="{4CF9FD63-73D1-558B-9711-24F4B1BAB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6758" y="885371"/>
            <a:ext cx="456736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he-IL" sz="3600" dirty="0"/>
              <a:t>דרישות פונקציונאליות</a:t>
            </a:r>
            <a:endParaRPr lang="zh-CN" altLang="en-US" sz="4800" dirty="0">
              <a:solidFill>
                <a:schemeClr val="bg2">
                  <a:lumMod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57">
            <a:extLst>
              <a:ext uri="{FF2B5EF4-FFF2-40B4-BE49-F238E27FC236}">
                <a16:creationId xmlns:a16="http://schemas.microsoft.com/office/drawing/2014/main" id="{B8E80F23-D333-BD60-E194-472300ED1637}"/>
              </a:ext>
            </a:extLst>
          </p:cNvPr>
          <p:cNvGrpSpPr/>
          <p:nvPr/>
        </p:nvGrpSpPr>
        <p:grpSpPr>
          <a:xfrm>
            <a:off x="613870" y="2617006"/>
            <a:ext cx="10320231" cy="792439"/>
            <a:chOff x="-318257" y="1743421"/>
            <a:chExt cx="10320231" cy="792439"/>
          </a:xfrm>
        </p:grpSpPr>
        <p:sp>
          <p:nvSpPr>
            <p:cNvPr id="6" name="文本框 41">
              <a:extLst>
                <a:ext uri="{FF2B5EF4-FFF2-40B4-BE49-F238E27FC236}">
                  <a16:creationId xmlns:a16="http://schemas.microsoft.com/office/drawing/2014/main" id="{8E74D940-9EF6-43D4-B52D-06505BA6CB53}"/>
                </a:ext>
              </a:extLst>
            </p:cNvPr>
            <p:cNvSpPr txBox="1"/>
            <p:nvPr/>
          </p:nvSpPr>
          <p:spPr>
            <a:xfrm>
              <a:off x="-318257" y="1743421"/>
              <a:ext cx="9204423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dirty="0"/>
                <a:t>המערכת מאפשרת ניתוח והצגת מגמות ודפוסים בפעילות הצוות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7" name="流程图: 接点 42">
              <a:extLst>
                <a:ext uri="{FF2B5EF4-FFF2-40B4-BE49-F238E27FC236}">
                  <a16:creationId xmlns:a16="http://schemas.microsoft.com/office/drawing/2014/main" id="{8EDF6874-3BD6-C056-6951-E86E84F74838}"/>
                </a:ext>
              </a:extLst>
            </p:cNvPr>
            <p:cNvSpPr/>
            <p:nvPr/>
          </p:nvSpPr>
          <p:spPr>
            <a:xfrm>
              <a:off x="9303418" y="1842420"/>
              <a:ext cx="698556" cy="693440"/>
            </a:xfrm>
            <a:prstGeom prst="flowChartConnector">
              <a:avLst/>
            </a:prstGeom>
            <a:gradFill>
              <a:gsLst>
                <a:gs pos="0">
                  <a:srgbClr val="3FBC72"/>
                </a:gs>
                <a:gs pos="100000">
                  <a:srgbClr val="33995C"/>
                </a:gs>
              </a:gsLst>
              <a:lin ang="5400000" scaled="1"/>
            </a:gra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" name="组合 57">
            <a:extLst>
              <a:ext uri="{FF2B5EF4-FFF2-40B4-BE49-F238E27FC236}">
                <a16:creationId xmlns:a16="http://schemas.microsoft.com/office/drawing/2014/main" id="{F4782624-9463-4CA4-C29C-9892E6F33960}"/>
              </a:ext>
            </a:extLst>
          </p:cNvPr>
          <p:cNvGrpSpPr/>
          <p:nvPr/>
        </p:nvGrpSpPr>
        <p:grpSpPr>
          <a:xfrm>
            <a:off x="613870" y="3429000"/>
            <a:ext cx="10320231" cy="792439"/>
            <a:chOff x="-318257" y="1743421"/>
            <a:chExt cx="10320231" cy="792439"/>
          </a:xfrm>
        </p:grpSpPr>
        <p:sp>
          <p:nvSpPr>
            <p:cNvPr id="9" name="文本框 41">
              <a:extLst>
                <a:ext uri="{FF2B5EF4-FFF2-40B4-BE49-F238E27FC236}">
                  <a16:creationId xmlns:a16="http://schemas.microsoft.com/office/drawing/2014/main" id="{751823F7-5A85-E048-2D55-32D683CCF796}"/>
                </a:ext>
              </a:extLst>
            </p:cNvPr>
            <p:cNvSpPr txBox="1"/>
            <p:nvPr/>
          </p:nvSpPr>
          <p:spPr>
            <a:xfrm>
              <a:off x="-318257" y="1743421"/>
              <a:ext cx="9204423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dirty="0"/>
                <a:t>המערכת מאפשרת יצוא דוחות מותאמים אישית למדדים.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" name="流程图: 接点 42">
              <a:extLst>
                <a:ext uri="{FF2B5EF4-FFF2-40B4-BE49-F238E27FC236}">
                  <a16:creationId xmlns:a16="http://schemas.microsoft.com/office/drawing/2014/main" id="{75DB9B5C-B7E4-76D9-0C93-E7D4E5DCA9CD}"/>
                </a:ext>
              </a:extLst>
            </p:cNvPr>
            <p:cNvSpPr/>
            <p:nvPr/>
          </p:nvSpPr>
          <p:spPr>
            <a:xfrm>
              <a:off x="9303418" y="1842420"/>
              <a:ext cx="698556" cy="693440"/>
            </a:xfrm>
            <a:prstGeom prst="flowChartConnector">
              <a:avLst/>
            </a:prstGeom>
            <a:gradFill>
              <a:gsLst>
                <a:gs pos="0">
                  <a:srgbClr val="3FBC72"/>
                </a:gs>
                <a:gs pos="100000">
                  <a:srgbClr val="33995C"/>
                </a:gs>
              </a:gsLst>
              <a:lin ang="5400000" scaled="1"/>
            </a:gra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57">
            <a:extLst>
              <a:ext uri="{FF2B5EF4-FFF2-40B4-BE49-F238E27FC236}">
                <a16:creationId xmlns:a16="http://schemas.microsoft.com/office/drawing/2014/main" id="{DBD87FD7-352D-F668-9A27-7B652D21B9D5}"/>
              </a:ext>
            </a:extLst>
          </p:cNvPr>
          <p:cNvGrpSpPr/>
          <p:nvPr/>
        </p:nvGrpSpPr>
        <p:grpSpPr>
          <a:xfrm>
            <a:off x="613870" y="4255503"/>
            <a:ext cx="10320231" cy="792439"/>
            <a:chOff x="-318257" y="1743421"/>
            <a:chExt cx="10320231" cy="792439"/>
          </a:xfrm>
        </p:grpSpPr>
        <p:sp>
          <p:nvSpPr>
            <p:cNvPr id="12" name="文本框 41">
              <a:extLst>
                <a:ext uri="{FF2B5EF4-FFF2-40B4-BE49-F238E27FC236}">
                  <a16:creationId xmlns:a16="http://schemas.microsoft.com/office/drawing/2014/main" id="{DC6763CA-230E-C8AE-5B80-D0DAE6DE74F4}"/>
                </a:ext>
              </a:extLst>
            </p:cNvPr>
            <p:cNvSpPr txBox="1"/>
            <p:nvPr/>
          </p:nvSpPr>
          <p:spPr>
            <a:xfrm>
              <a:off x="-318257" y="1743421"/>
              <a:ext cx="9204423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dirty="0"/>
                <a:t>המערכת מאפשרת קבלת התראות על דפוסים חריגים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3" name="流程图: 接点 42">
              <a:extLst>
                <a:ext uri="{FF2B5EF4-FFF2-40B4-BE49-F238E27FC236}">
                  <a16:creationId xmlns:a16="http://schemas.microsoft.com/office/drawing/2014/main" id="{C54776D3-DB6A-72AE-D181-35C8CA89985B}"/>
                </a:ext>
              </a:extLst>
            </p:cNvPr>
            <p:cNvSpPr/>
            <p:nvPr/>
          </p:nvSpPr>
          <p:spPr>
            <a:xfrm>
              <a:off x="9303418" y="1842420"/>
              <a:ext cx="698556" cy="693440"/>
            </a:xfrm>
            <a:prstGeom prst="flowChartConnector">
              <a:avLst/>
            </a:prstGeom>
            <a:gradFill>
              <a:gsLst>
                <a:gs pos="0">
                  <a:srgbClr val="3FBC72"/>
                </a:gs>
                <a:gs pos="100000">
                  <a:srgbClr val="33995C"/>
                </a:gs>
              </a:gsLst>
              <a:lin ang="5400000" scaled="1"/>
            </a:gra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4" name="组合 57">
            <a:extLst>
              <a:ext uri="{FF2B5EF4-FFF2-40B4-BE49-F238E27FC236}">
                <a16:creationId xmlns:a16="http://schemas.microsoft.com/office/drawing/2014/main" id="{6AD9991A-48AC-0D10-AAF8-7F22BC53D7F8}"/>
              </a:ext>
            </a:extLst>
          </p:cNvPr>
          <p:cNvGrpSpPr/>
          <p:nvPr/>
        </p:nvGrpSpPr>
        <p:grpSpPr>
          <a:xfrm>
            <a:off x="613870" y="5026754"/>
            <a:ext cx="10320231" cy="792439"/>
            <a:chOff x="-318257" y="1743421"/>
            <a:chExt cx="10320231" cy="792439"/>
          </a:xfrm>
        </p:grpSpPr>
        <p:sp>
          <p:nvSpPr>
            <p:cNvPr id="15" name="文本框 41">
              <a:extLst>
                <a:ext uri="{FF2B5EF4-FFF2-40B4-BE49-F238E27FC236}">
                  <a16:creationId xmlns:a16="http://schemas.microsoft.com/office/drawing/2014/main" id="{EC79673A-EC96-366F-2F4B-64DE8578F2F2}"/>
                </a:ext>
              </a:extLst>
            </p:cNvPr>
            <p:cNvSpPr txBox="1"/>
            <p:nvPr/>
          </p:nvSpPr>
          <p:spPr>
            <a:xfrm>
              <a:off x="-318257" y="1743421"/>
              <a:ext cx="9204423" cy="638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dirty="0"/>
                <a:t>המערכת מאפשרת בחירת אלמנטים מעניינים והצגת גרפים.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6" name="流程图: 接点 42">
              <a:extLst>
                <a:ext uri="{FF2B5EF4-FFF2-40B4-BE49-F238E27FC236}">
                  <a16:creationId xmlns:a16="http://schemas.microsoft.com/office/drawing/2014/main" id="{F29DB8C5-8761-887E-2484-040E162C2A63}"/>
                </a:ext>
              </a:extLst>
            </p:cNvPr>
            <p:cNvSpPr/>
            <p:nvPr/>
          </p:nvSpPr>
          <p:spPr>
            <a:xfrm>
              <a:off x="9303418" y="1842420"/>
              <a:ext cx="698556" cy="693440"/>
            </a:xfrm>
            <a:prstGeom prst="flowChartConnector">
              <a:avLst/>
            </a:prstGeom>
            <a:gradFill>
              <a:gsLst>
                <a:gs pos="0">
                  <a:srgbClr val="3FBC72"/>
                </a:gs>
                <a:gs pos="100000">
                  <a:srgbClr val="33995C"/>
                </a:gs>
              </a:gsLst>
              <a:lin ang="5400000" scaled="1"/>
            </a:gradFill>
            <a:ln w="57150">
              <a:solidFill>
                <a:schemeClr val="accent6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89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8C3F68-726A-5835-C1DE-9374C12EBF1C}"/>
              </a:ext>
            </a:extLst>
          </p:cNvPr>
          <p:cNvSpPr txBox="1"/>
          <p:nvPr/>
        </p:nvSpPr>
        <p:spPr>
          <a:xfrm>
            <a:off x="5087113" y="126197"/>
            <a:ext cx="5091076" cy="87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he-IL" sz="4000" dirty="0"/>
              <a:t>דרישות לא פונקציונאליות</a:t>
            </a:r>
            <a:endParaRPr lang="zh-CN" altLang="en-US" sz="40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8A6D2F-D727-AFB6-6DCE-941E47043724}"/>
              </a:ext>
            </a:extLst>
          </p:cNvPr>
          <p:cNvGrpSpPr/>
          <p:nvPr/>
        </p:nvGrpSpPr>
        <p:grpSpPr>
          <a:xfrm>
            <a:off x="6096000" y="1712594"/>
            <a:ext cx="4719371" cy="3901962"/>
            <a:chOff x="7637586" y="1899058"/>
            <a:chExt cx="3094140" cy="3115859"/>
          </a:xfrm>
        </p:grpSpPr>
        <p:sp>
          <p:nvSpPr>
            <p:cNvPr id="14" name="Rounded Rectangle 88">
              <a:extLst>
                <a:ext uri="{FF2B5EF4-FFF2-40B4-BE49-F238E27FC236}">
                  <a16:creationId xmlns:a16="http://schemas.microsoft.com/office/drawing/2014/main" id="{CCFAC76C-56F7-3350-0B73-F4E5539206CF}"/>
                </a:ext>
              </a:extLst>
            </p:cNvPr>
            <p:cNvSpPr/>
            <p:nvPr/>
          </p:nvSpPr>
          <p:spPr>
            <a:xfrm>
              <a:off x="10664132" y="4337263"/>
              <a:ext cx="67594" cy="676987"/>
            </a:xfrm>
            <a:prstGeom prst="roundRect">
              <a:avLst/>
            </a:prstGeom>
            <a:gradFill>
              <a:gsLst>
                <a:gs pos="0">
                  <a:srgbClr val="A9D18E"/>
                </a:gs>
                <a:gs pos="97000">
                  <a:srgbClr val="33995C"/>
                </a:gs>
              </a:gsLst>
              <a:lin ang="5400000" scaled="1"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5" name="Rounded Rectangle 94">
              <a:extLst>
                <a:ext uri="{FF2B5EF4-FFF2-40B4-BE49-F238E27FC236}">
                  <a16:creationId xmlns:a16="http://schemas.microsoft.com/office/drawing/2014/main" id="{CAA9C6E3-D95B-CC91-64EC-6B1FE1E67A1E}"/>
                </a:ext>
              </a:extLst>
            </p:cNvPr>
            <p:cNvSpPr/>
            <p:nvPr/>
          </p:nvSpPr>
          <p:spPr>
            <a:xfrm>
              <a:off x="10664096" y="3115325"/>
              <a:ext cx="67594" cy="676987"/>
            </a:xfrm>
            <a:prstGeom prst="round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6" name="Rounded Rectangle 97">
              <a:extLst>
                <a:ext uri="{FF2B5EF4-FFF2-40B4-BE49-F238E27FC236}">
                  <a16:creationId xmlns:a16="http://schemas.microsoft.com/office/drawing/2014/main" id="{374F1FF2-194B-83EB-C3ED-CB2CE321C872}"/>
                </a:ext>
              </a:extLst>
            </p:cNvPr>
            <p:cNvSpPr/>
            <p:nvPr/>
          </p:nvSpPr>
          <p:spPr>
            <a:xfrm>
              <a:off x="10645646" y="2052306"/>
              <a:ext cx="67594" cy="676987"/>
            </a:xfrm>
            <a:prstGeom prst="roundRect">
              <a:avLst/>
            </a:prstGeom>
            <a:gradFill>
              <a:gsLst>
                <a:gs pos="0">
                  <a:srgbClr val="A9D18E"/>
                </a:gs>
                <a:gs pos="97000">
                  <a:srgbClr val="33995C"/>
                </a:gs>
              </a:gsLst>
              <a:lin ang="5400000" scaled="1"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19F8A4B-62C3-AEEB-E6F8-77F22190EBC3}"/>
                </a:ext>
              </a:extLst>
            </p:cNvPr>
            <p:cNvSpPr txBox="1"/>
            <p:nvPr/>
          </p:nvSpPr>
          <p:spPr>
            <a:xfrm>
              <a:off x="8414131" y="1899058"/>
              <a:ext cx="2180319" cy="510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ניתוח שגיאות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77A5AD1E-C045-6B34-8B2F-AD6621DA4D9F}"/>
                </a:ext>
              </a:extLst>
            </p:cNvPr>
            <p:cNvSpPr txBox="1"/>
            <p:nvPr/>
          </p:nvSpPr>
          <p:spPr>
            <a:xfrm>
              <a:off x="8164694" y="2376473"/>
              <a:ext cx="2358145" cy="353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התאמה למגוון מכשירים ודפדפנים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3BE5600-BFF9-B6C3-6535-1F8046B35DA7}"/>
                </a:ext>
              </a:extLst>
            </p:cNvPr>
            <p:cNvSpPr txBox="1"/>
            <p:nvPr/>
          </p:nvSpPr>
          <p:spPr>
            <a:xfrm>
              <a:off x="8465327" y="2951363"/>
              <a:ext cx="2180319" cy="510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ביצועים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ED43F4E-166B-52CD-1F0B-FB4D60690914}"/>
                </a:ext>
              </a:extLst>
            </p:cNvPr>
            <p:cNvSpPr txBox="1"/>
            <p:nvPr/>
          </p:nvSpPr>
          <p:spPr>
            <a:xfrm>
              <a:off x="8629194" y="3403385"/>
              <a:ext cx="1965256" cy="354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תגובה מהירה ויעילה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1BC6FFF-0050-D237-147A-E9E594A1A4DF}"/>
                </a:ext>
              </a:extLst>
            </p:cNvPr>
            <p:cNvSpPr txBox="1"/>
            <p:nvPr/>
          </p:nvSpPr>
          <p:spPr>
            <a:xfrm>
              <a:off x="8414131" y="4178663"/>
              <a:ext cx="2180319" cy="50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b="1" dirty="0"/>
                <a:t>ויזואליזציה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7F3C154F-DB76-E284-F151-936A6075D538}"/>
                </a:ext>
              </a:extLst>
            </p:cNvPr>
            <p:cNvSpPr txBox="1"/>
            <p:nvPr/>
          </p:nvSpPr>
          <p:spPr>
            <a:xfrm>
              <a:off x="7637586" y="4660955"/>
              <a:ext cx="2956864" cy="353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גרפים ותרשימים ברורים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11">
            <a:extLst>
              <a:ext uri="{FF2B5EF4-FFF2-40B4-BE49-F238E27FC236}">
                <a16:creationId xmlns:a16="http://schemas.microsoft.com/office/drawing/2014/main" id="{12AEF456-1B4E-ADC2-1980-C964D9EB6F8A}"/>
              </a:ext>
            </a:extLst>
          </p:cNvPr>
          <p:cNvGrpSpPr/>
          <p:nvPr/>
        </p:nvGrpSpPr>
        <p:grpSpPr>
          <a:xfrm>
            <a:off x="1024673" y="1740767"/>
            <a:ext cx="4345123" cy="3901962"/>
            <a:chOff x="7637586" y="1899058"/>
            <a:chExt cx="3094140" cy="3115859"/>
          </a:xfrm>
        </p:grpSpPr>
        <p:sp>
          <p:nvSpPr>
            <p:cNvPr id="31" name="Rounded Rectangle 88">
              <a:extLst>
                <a:ext uri="{FF2B5EF4-FFF2-40B4-BE49-F238E27FC236}">
                  <a16:creationId xmlns:a16="http://schemas.microsoft.com/office/drawing/2014/main" id="{E6C01AC8-4929-0F80-AC39-08DD08291DAE}"/>
                </a:ext>
              </a:extLst>
            </p:cNvPr>
            <p:cNvSpPr/>
            <p:nvPr/>
          </p:nvSpPr>
          <p:spPr>
            <a:xfrm>
              <a:off x="10664132" y="4337263"/>
              <a:ext cx="67594" cy="676987"/>
            </a:xfrm>
            <a:prstGeom prst="roundRect">
              <a:avLst/>
            </a:prstGeom>
            <a:gradFill>
              <a:gsLst>
                <a:gs pos="0">
                  <a:srgbClr val="A9D18E"/>
                </a:gs>
                <a:gs pos="97000">
                  <a:srgbClr val="33995C"/>
                </a:gs>
              </a:gsLst>
              <a:lin ang="5400000" scaled="1"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2" name="Rounded Rectangle 94">
              <a:extLst>
                <a:ext uri="{FF2B5EF4-FFF2-40B4-BE49-F238E27FC236}">
                  <a16:creationId xmlns:a16="http://schemas.microsoft.com/office/drawing/2014/main" id="{1AD8CE01-CFEE-8FD2-6A88-22C4FAD372F3}"/>
                </a:ext>
              </a:extLst>
            </p:cNvPr>
            <p:cNvSpPr/>
            <p:nvPr/>
          </p:nvSpPr>
          <p:spPr>
            <a:xfrm>
              <a:off x="10664096" y="3115325"/>
              <a:ext cx="67594" cy="676987"/>
            </a:xfrm>
            <a:prstGeom prst="round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3" name="Rounded Rectangle 97">
              <a:extLst>
                <a:ext uri="{FF2B5EF4-FFF2-40B4-BE49-F238E27FC236}">
                  <a16:creationId xmlns:a16="http://schemas.microsoft.com/office/drawing/2014/main" id="{BD85908B-AC5E-74FF-A0CD-2DB7E505937E}"/>
                </a:ext>
              </a:extLst>
            </p:cNvPr>
            <p:cNvSpPr/>
            <p:nvPr/>
          </p:nvSpPr>
          <p:spPr>
            <a:xfrm>
              <a:off x="10645646" y="2052306"/>
              <a:ext cx="67594" cy="676987"/>
            </a:xfrm>
            <a:prstGeom prst="roundRect">
              <a:avLst/>
            </a:prstGeom>
            <a:gradFill>
              <a:gsLst>
                <a:gs pos="0">
                  <a:srgbClr val="A9D18E"/>
                </a:gs>
                <a:gs pos="97000">
                  <a:srgbClr val="33995C"/>
                </a:gs>
              </a:gsLst>
              <a:lin ang="5400000" scaled="1"/>
            </a:gra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16">
              <a:extLst>
                <a:ext uri="{FF2B5EF4-FFF2-40B4-BE49-F238E27FC236}">
                  <a16:creationId xmlns:a16="http://schemas.microsoft.com/office/drawing/2014/main" id="{6B0D4C82-8A70-67F8-89F7-8230D77AD0AC}"/>
                </a:ext>
              </a:extLst>
            </p:cNvPr>
            <p:cNvSpPr txBox="1"/>
            <p:nvPr/>
          </p:nvSpPr>
          <p:spPr>
            <a:xfrm>
              <a:off x="8414131" y="1899058"/>
              <a:ext cx="2180319" cy="510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b="1" dirty="0"/>
                <a:t>נגישות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5" name="文本框 17">
              <a:extLst>
                <a:ext uri="{FF2B5EF4-FFF2-40B4-BE49-F238E27FC236}">
                  <a16:creationId xmlns:a16="http://schemas.microsoft.com/office/drawing/2014/main" id="{806C0DA4-0CB2-09B4-4723-C139669860F2}"/>
                </a:ext>
              </a:extLst>
            </p:cNvPr>
            <p:cNvSpPr txBox="1"/>
            <p:nvPr/>
          </p:nvSpPr>
          <p:spPr>
            <a:xfrm>
              <a:off x="8489989" y="2376473"/>
              <a:ext cx="2032850" cy="354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נגישות לכל המשתמשים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6" name="文本框 18">
              <a:extLst>
                <a:ext uri="{FF2B5EF4-FFF2-40B4-BE49-F238E27FC236}">
                  <a16:creationId xmlns:a16="http://schemas.microsoft.com/office/drawing/2014/main" id="{57FD7650-A09B-EE65-881D-50BCE62EFCA2}"/>
                </a:ext>
              </a:extLst>
            </p:cNvPr>
            <p:cNvSpPr txBox="1"/>
            <p:nvPr/>
          </p:nvSpPr>
          <p:spPr>
            <a:xfrm>
              <a:off x="8465327" y="2951363"/>
              <a:ext cx="2180319" cy="510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b="1" dirty="0"/>
                <a:t>אבטחה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文本框 19">
              <a:extLst>
                <a:ext uri="{FF2B5EF4-FFF2-40B4-BE49-F238E27FC236}">
                  <a16:creationId xmlns:a16="http://schemas.microsoft.com/office/drawing/2014/main" id="{7D047143-5870-8710-5A7F-57E0ED695B62}"/>
                </a:ext>
              </a:extLst>
            </p:cNvPr>
            <p:cNvSpPr txBox="1"/>
            <p:nvPr/>
          </p:nvSpPr>
          <p:spPr>
            <a:xfrm>
              <a:off x="8629194" y="3403385"/>
              <a:ext cx="1965256" cy="3546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אבטחת מידע גבוהה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20">
              <a:extLst>
                <a:ext uri="{FF2B5EF4-FFF2-40B4-BE49-F238E27FC236}">
                  <a16:creationId xmlns:a16="http://schemas.microsoft.com/office/drawing/2014/main" id="{EF42F03B-2CAB-A0A6-0A8D-7A5274667149}"/>
                </a:ext>
              </a:extLst>
            </p:cNvPr>
            <p:cNvSpPr txBox="1"/>
            <p:nvPr/>
          </p:nvSpPr>
          <p:spPr>
            <a:xfrm>
              <a:off x="8414131" y="4178663"/>
              <a:ext cx="2180319" cy="5096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sz="2800" b="1" dirty="0"/>
                <a:t>תחזוקה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21">
              <a:extLst>
                <a:ext uri="{FF2B5EF4-FFF2-40B4-BE49-F238E27FC236}">
                  <a16:creationId xmlns:a16="http://schemas.microsoft.com/office/drawing/2014/main" id="{3ACF547F-23B8-ABD7-AC18-235DB61DDEB4}"/>
                </a:ext>
              </a:extLst>
            </p:cNvPr>
            <p:cNvSpPr txBox="1"/>
            <p:nvPr/>
          </p:nvSpPr>
          <p:spPr>
            <a:xfrm>
              <a:off x="7637586" y="4660955"/>
              <a:ext cx="2956864" cy="3539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rtl="1">
                <a:lnSpc>
                  <a:spcPct val="141978"/>
                </a:lnSpc>
              </a:pPr>
              <a:r>
                <a:rPr lang="he-IL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תחזוקה ועדכונים ללא השפעה על המערכת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" name="矩形 2">
            <a:extLst>
              <a:ext uri="{FF2B5EF4-FFF2-40B4-BE49-F238E27FC236}">
                <a16:creationId xmlns:a16="http://schemas.microsoft.com/office/drawing/2014/main" id="{E8ADBEF2-0C91-7349-9D23-F324FC2BEA84}"/>
              </a:ext>
            </a:extLst>
          </p:cNvPr>
          <p:cNvSpPr/>
          <p:nvPr/>
        </p:nvSpPr>
        <p:spPr>
          <a:xfrm>
            <a:off x="-533961" y="4062430"/>
            <a:ext cx="1195532" cy="2795570"/>
          </a:xfrm>
          <a:prstGeom prst="rect">
            <a:avLst/>
          </a:prstGeom>
          <a:gradFill>
            <a:gsLst>
              <a:gs pos="0">
                <a:srgbClr val="8FDC60"/>
              </a:gs>
              <a:gs pos="91000">
                <a:srgbClr val="33995C"/>
              </a:gs>
            </a:gsLst>
            <a:lin ang="5400000" scaled="1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005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09E2D-5FCD-8C98-D270-51FE6099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1" y="12127"/>
            <a:ext cx="12192025" cy="6858014"/>
          </a:xfrm>
          <a:prstGeom prst="rect">
            <a:avLst/>
          </a:prstGeom>
        </p:spPr>
      </p:pic>
      <p:sp>
        <p:nvSpPr>
          <p:cNvPr id="3" name="文本框 6">
            <a:extLst>
              <a:ext uri="{FF2B5EF4-FFF2-40B4-BE49-F238E27FC236}">
                <a16:creationId xmlns:a16="http://schemas.microsoft.com/office/drawing/2014/main" id="{D45A8691-C05A-BF34-C0EE-C1422BD062D0}"/>
              </a:ext>
            </a:extLst>
          </p:cNvPr>
          <p:cNvSpPr txBox="1"/>
          <p:nvPr/>
        </p:nvSpPr>
        <p:spPr>
          <a:xfrm>
            <a:off x="2298721" y="44434"/>
            <a:ext cx="7097703" cy="872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1978"/>
              </a:lnSpc>
            </a:pPr>
            <a:r>
              <a:rPr lang="he-IL" sz="4000" b="1" dirty="0"/>
              <a:t>אתגרים אשר עלו במהלך העבודה</a:t>
            </a:r>
            <a:endParaRPr lang="zh-CN" altLang="en-US" sz="40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16">
            <a:extLst>
              <a:ext uri="{FF2B5EF4-FFF2-40B4-BE49-F238E27FC236}">
                <a16:creationId xmlns:a16="http://schemas.microsoft.com/office/drawing/2014/main" id="{EF69060B-F520-DCDE-BE35-3AC4FC21494A}"/>
              </a:ext>
            </a:extLst>
          </p:cNvPr>
          <p:cNvSpPr/>
          <p:nvPr/>
        </p:nvSpPr>
        <p:spPr>
          <a:xfrm>
            <a:off x="5260873" y="1887751"/>
            <a:ext cx="3757939" cy="500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he-I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סביבה מסורבלת, העדר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Debugger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文本框 17">
            <a:extLst>
              <a:ext uri="{FF2B5EF4-FFF2-40B4-BE49-F238E27FC236}">
                <a16:creationId xmlns:a16="http://schemas.microsoft.com/office/drawing/2014/main" id="{6F37C938-4D98-21C5-40DF-32456705B84A}"/>
              </a:ext>
            </a:extLst>
          </p:cNvPr>
          <p:cNvSpPr txBox="1"/>
          <p:nvPr/>
        </p:nvSpPr>
        <p:spPr>
          <a:xfrm>
            <a:off x="5260873" y="1494200"/>
            <a:ext cx="397096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he-IL" sz="2400" dirty="0"/>
              <a:t>עבודה בסביבת </a:t>
            </a:r>
            <a:r>
              <a:rPr lang="en-US" sz="2400" dirty="0"/>
              <a:t>Google Colab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Freeform: Shape 37">
            <a:extLst>
              <a:ext uri="{FF2B5EF4-FFF2-40B4-BE49-F238E27FC236}">
                <a16:creationId xmlns:a16="http://schemas.microsoft.com/office/drawing/2014/main" id="{A6CC34FD-3CDB-7AA0-4D9C-1F62BC3BC4CA}"/>
              </a:ext>
            </a:extLst>
          </p:cNvPr>
          <p:cNvSpPr/>
          <p:nvPr/>
        </p:nvSpPr>
        <p:spPr>
          <a:xfrm>
            <a:off x="9487563" y="1464694"/>
            <a:ext cx="727942" cy="747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7" name="Freeform: Shape 38">
            <a:extLst>
              <a:ext uri="{FF2B5EF4-FFF2-40B4-BE49-F238E27FC236}">
                <a16:creationId xmlns:a16="http://schemas.microsoft.com/office/drawing/2014/main" id="{482A0A49-199D-D0F1-7919-EA7CA17FCB9A}"/>
              </a:ext>
            </a:extLst>
          </p:cNvPr>
          <p:cNvSpPr/>
          <p:nvPr/>
        </p:nvSpPr>
        <p:spPr>
          <a:xfrm>
            <a:off x="9666674" y="1601243"/>
            <a:ext cx="293101" cy="45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 16">
            <a:extLst>
              <a:ext uri="{FF2B5EF4-FFF2-40B4-BE49-F238E27FC236}">
                <a16:creationId xmlns:a16="http://schemas.microsoft.com/office/drawing/2014/main" id="{4CFA498A-E483-FE22-502B-B875C48B3CE3}"/>
              </a:ext>
            </a:extLst>
          </p:cNvPr>
          <p:cNvSpPr/>
          <p:nvPr/>
        </p:nvSpPr>
        <p:spPr>
          <a:xfrm>
            <a:off x="5260873" y="3634027"/>
            <a:ext cx="3757939" cy="5006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he-IL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אתגר בארגון הזמן בין חברי הקבוצה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17">
            <a:extLst>
              <a:ext uri="{FF2B5EF4-FFF2-40B4-BE49-F238E27FC236}">
                <a16:creationId xmlns:a16="http://schemas.microsoft.com/office/drawing/2014/main" id="{27894A5D-1CD4-06F4-EF53-EB3691B0B56C}"/>
              </a:ext>
            </a:extLst>
          </p:cNvPr>
          <p:cNvSpPr txBox="1"/>
          <p:nvPr/>
        </p:nvSpPr>
        <p:spPr>
          <a:xfrm>
            <a:off x="5676051" y="3240476"/>
            <a:ext cx="355578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he-IL" sz="2800" dirty="0"/>
              <a:t>ניהול זמן בין חברי הצוות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Freeform: Shape 37">
            <a:extLst>
              <a:ext uri="{FF2B5EF4-FFF2-40B4-BE49-F238E27FC236}">
                <a16:creationId xmlns:a16="http://schemas.microsoft.com/office/drawing/2014/main" id="{C8E743FF-2E84-E2C5-7B43-F04F52417EE4}"/>
              </a:ext>
            </a:extLst>
          </p:cNvPr>
          <p:cNvSpPr/>
          <p:nvPr/>
        </p:nvSpPr>
        <p:spPr>
          <a:xfrm>
            <a:off x="9487563" y="3210970"/>
            <a:ext cx="727942" cy="747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Freeform: Shape 38">
            <a:extLst>
              <a:ext uri="{FF2B5EF4-FFF2-40B4-BE49-F238E27FC236}">
                <a16:creationId xmlns:a16="http://schemas.microsoft.com/office/drawing/2014/main" id="{25FD5168-6505-FA62-EA35-B95F225702BC}"/>
              </a:ext>
            </a:extLst>
          </p:cNvPr>
          <p:cNvSpPr/>
          <p:nvPr/>
        </p:nvSpPr>
        <p:spPr>
          <a:xfrm>
            <a:off x="9666674" y="3347519"/>
            <a:ext cx="293101" cy="45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6">
            <a:extLst>
              <a:ext uri="{FF2B5EF4-FFF2-40B4-BE49-F238E27FC236}">
                <a16:creationId xmlns:a16="http://schemas.microsoft.com/office/drawing/2014/main" id="{BF74B642-495F-AF8E-0050-3F9AEE27584F}"/>
              </a:ext>
            </a:extLst>
          </p:cNvPr>
          <p:cNvSpPr/>
          <p:nvPr/>
        </p:nvSpPr>
        <p:spPr>
          <a:xfrm>
            <a:off x="3742284" y="5380303"/>
            <a:ext cx="5489549" cy="45986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he-I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לא ניתן לקרוא שגיאות במשתנים של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HTML/JavaScript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7">
            <a:extLst>
              <a:ext uri="{FF2B5EF4-FFF2-40B4-BE49-F238E27FC236}">
                <a16:creationId xmlns:a16="http://schemas.microsoft.com/office/drawing/2014/main" id="{A432F5DA-467A-EBB3-FF30-BCCD0F91B946}"/>
              </a:ext>
            </a:extLst>
          </p:cNvPr>
          <p:cNvSpPr txBox="1"/>
          <p:nvPr/>
        </p:nvSpPr>
        <p:spPr>
          <a:xfrm>
            <a:off x="5847573" y="4980710"/>
            <a:ext cx="3384260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 rtl="1"/>
            <a:r>
              <a:rPr lang="he-IL" sz="2800" dirty="0"/>
              <a:t>אי יכולת לראות שגיאות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Freeform: Shape 37">
            <a:extLst>
              <a:ext uri="{FF2B5EF4-FFF2-40B4-BE49-F238E27FC236}">
                <a16:creationId xmlns:a16="http://schemas.microsoft.com/office/drawing/2014/main" id="{51EA3DBE-767D-CDA7-D143-24C58D2DD303}"/>
              </a:ext>
            </a:extLst>
          </p:cNvPr>
          <p:cNvSpPr/>
          <p:nvPr/>
        </p:nvSpPr>
        <p:spPr>
          <a:xfrm>
            <a:off x="9487563" y="4951204"/>
            <a:ext cx="727942" cy="7475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: Shape 38">
            <a:extLst>
              <a:ext uri="{FF2B5EF4-FFF2-40B4-BE49-F238E27FC236}">
                <a16:creationId xmlns:a16="http://schemas.microsoft.com/office/drawing/2014/main" id="{2E3CDE92-5A0D-B339-DA96-10B5DED6B11D}"/>
              </a:ext>
            </a:extLst>
          </p:cNvPr>
          <p:cNvSpPr/>
          <p:nvPr/>
        </p:nvSpPr>
        <p:spPr>
          <a:xfrm>
            <a:off x="9666674" y="5087753"/>
            <a:ext cx="293101" cy="45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04" h="21302" extrusionOk="0">
                <a:moveTo>
                  <a:pt x="7816" y="21302"/>
                </a:moveTo>
                <a:cubicBezTo>
                  <a:pt x="7132" y="21302"/>
                  <a:pt x="6483" y="20993"/>
                  <a:pt x="6068" y="20461"/>
                </a:cubicBezTo>
                <a:lnTo>
                  <a:pt x="445" y="13277"/>
                </a:lnTo>
                <a:cubicBezTo>
                  <a:pt x="-287" y="12344"/>
                  <a:pt x="-97" y="11016"/>
                  <a:pt x="870" y="10308"/>
                </a:cubicBezTo>
                <a:cubicBezTo>
                  <a:pt x="1838" y="9597"/>
                  <a:pt x="3211" y="9785"/>
                  <a:pt x="3943" y="10719"/>
                </a:cubicBezTo>
                <a:lnTo>
                  <a:pt x="7643" y="15442"/>
                </a:lnTo>
                <a:lnTo>
                  <a:pt x="16946" y="999"/>
                </a:lnTo>
                <a:cubicBezTo>
                  <a:pt x="17586" y="6"/>
                  <a:pt x="18940" y="-298"/>
                  <a:pt x="19969" y="321"/>
                </a:cubicBezTo>
                <a:cubicBezTo>
                  <a:pt x="20997" y="939"/>
                  <a:pt x="21313" y="2248"/>
                  <a:pt x="20671" y="3243"/>
                </a:cubicBezTo>
                <a:lnTo>
                  <a:pt x="9680" y="20301"/>
                </a:lnTo>
                <a:cubicBezTo>
                  <a:pt x="9299" y="20896"/>
                  <a:pt x="8639" y="21267"/>
                  <a:pt x="7917" y="21299"/>
                </a:cubicBezTo>
                <a:cubicBezTo>
                  <a:pt x="7882" y="21302"/>
                  <a:pt x="7851" y="21302"/>
                  <a:pt x="7816" y="2130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9945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8C3F68-726A-5835-C1DE-9374C12EBF1C}"/>
              </a:ext>
            </a:extLst>
          </p:cNvPr>
          <p:cNvSpPr txBox="1"/>
          <p:nvPr/>
        </p:nvSpPr>
        <p:spPr>
          <a:xfrm>
            <a:off x="555745" y="88900"/>
            <a:ext cx="3391222" cy="1030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48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Use Case</a:t>
            </a:r>
            <a:endParaRPr lang="zh-CN" altLang="en-US" sz="48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5" name="组合 1">
            <a:extLst>
              <a:ext uri="{FF2B5EF4-FFF2-40B4-BE49-F238E27FC236}">
                <a16:creationId xmlns:a16="http://schemas.microsoft.com/office/drawing/2014/main" id="{0F9C1627-F6F0-7EFF-D3C6-5E84A8ADB7A6}"/>
              </a:ext>
            </a:extLst>
          </p:cNvPr>
          <p:cNvGrpSpPr/>
          <p:nvPr/>
        </p:nvGrpSpPr>
        <p:grpSpPr>
          <a:xfrm>
            <a:off x="1029869" y="995423"/>
            <a:ext cx="10880480" cy="5773677"/>
            <a:chOff x="1637523" y="2365766"/>
            <a:chExt cx="3374002" cy="3146992"/>
          </a:xfrm>
        </p:grpSpPr>
        <p:sp>
          <p:nvSpPr>
            <p:cNvPr id="6" name="矩形 2">
              <a:extLst>
                <a:ext uri="{FF2B5EF4-FFF2-40B4-BE49-F238E27FC236}">
                  <a16:creationId xmlns:a16="http://schemas.microsoft.com/office/drawing/2014/main" id="{7D99E8A7-BD8A-6C9E-5938-03C770CBBC45}"/>
                </a:ext>
              </a:extLst>
            </p:cNvPr>
            <p:cNvSpPr/>
            <p:nvPr/>
          </p:nvSpPr>
          <p:spPr>
            <a:xfrm>
              <a:off x="3941745" y="2365766"/>
              <a:ext cx="1069780" cy="2501518"/>
            </a:xfrm>
            <a:prstGeom prst="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9" name="矩形 3">
              <a:extLst>
                <a:ext uri="{FF2B5EF4-FFF2-40B4-BE49-F238E27FC236}">
                  <a16:creationId xmlns:a16="http://schemas.microsoft.com/office/drawing/2014/main" id="{CF25ED25-3BA5-7C8A-DED3-A71D288315CB}"/>
                </a:ext>
              </a:extLst>
            </p:cNvPr>
            <p:cNvSpPr/>
            <p:nvPr/>
          </p:nvSpPr>
          <p:spPr>
            <a:xfrm>
              <a:off x="1637523" y="3534979"/>
              <a:ext cx="1122537" cy="1977779"/>
            </a:xfrm>
            <a:prstGeom prst="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0" name="矩形 4">
              <a:extLst>
                <a:ext uri="{FF2B5EF4-FFF2-40B4-BE49-F238E27FC236}">
                  <a16:creationId xmlns:a16="http://schemas.microsoft.com/office/drawing/2014/main" id="{C6201667-4804-6AC2-B7F0-AB90E69306C2}"/>
                </a:ext>
              </a:extLst>
            </p:cNvPr>
            <p:cNvSpPr/>
            <p:nvPr/>
          </p:nvSpPr>
          <p:spPr>
            <a:xfrm>
              <a:off x="1884966" y="2592969"/>
              <a:ext cx="2797870" cy="2639124"/>
            </a:xfrm>
            <a:prstGeom prst="rect">
              <a:avLst/>
            </a:prstGeom>
            <a:solidFill>
              <a:srgbClr val="F7FBF4"/>
            </a:solidFill>
            <a:ln w="38100">
              <a:solidFill>
                <a:srgbClr val="A9D1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3" name="תמונה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" t="-1318" r="-108" b="-639"/>
          <a:stretch/>
        </p:blipFill>
        <p:spPr>
          <a:xfrm>
            <a:off x="2839847" y="1437032"/>
            <a:ext cx="6920184" cy="479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6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8C3F68-726A-5835-C1DE-9374C12EBF1C}"/>
              </a:ext>
            </a:extLst>
          </p:cNvPr>
          <p:cNvSpPr txBox="1"/>
          <p:nvPr/>
        </p:nvSpPr>
        <p:spPr>
          <a:xfrm>
            <a:off x="3704275" y="327945"/>
            <a:ext cx="5327298" cy="879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he-IL" altLang="zh-CN" sz="36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שקיפות אלגוריתמית </a:t>
            </a:r>
            <a:endParaRPr lang="zh-CN" altLang="en-US" sz="36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D219C27-FF7E-0B8C-2CFD-3C624A4C33C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8207" y="1851285"/>
            <a:ext cx="4614870" cy="3076580"/>
          </a:xfrm>
          <a:prstGeom prst="rect">
            <a:avLst/>
          </a:prstGeom>
          <a:ln>
            <a:solidFill>
              <a:srgbClr val="A9D18E"/>
            </a:solidFill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CDB073A-C656-6BF9-054E-6C677A136F80}"/>
              </a:ext>
            </a:extLst>
          </p:cNvPr>
          <p:cNvSpPr txBox="1"/>
          <p:nvPr/>
        </p:nvSpPr>
        <p:spPr>
          <a:xfrm>
            <a:off x="6033541" y="2003545"/>
            <a:ext cx="5628807" cy="20588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41978"/>
              </a:lnSpc>
              <a:defRPr/>
            </a:pPr>
            <a:r>
              <a:rPr lang="he-IL" dirty="0">
                <a:solidFill>
                  <a:schemeClr val="bg2">
                    <a:lumMod val="10000"/>
                  </a:schemeClr>
                </a:solidFill>
              </a:rPr>
              <a:t>השקיפות האלגוריתמית </a:t>
            </a: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מאפשרת למשתמשים להבין את הלוגיקה מאחורי התוצאות.</a:t>
            </a:r>
          </a:p>
          <a:p>
            <a:pPr algn="r">
              <a:lnSpc>
                <a:spcPct val="141978"/>
              </a:lnSpc>
              <a:defRPr/>
            </a:pPr>
            <a:r>
              <a:rPr lang="he-IL" dirty="0"/>
              <a:t> ששקיפות הנתונים </a:t>
            </a:r>
            <a:r>
              <a:rPr lang="he-IL" dirty="0">
                <a:solidFill>
                  <a:schemeClr val="tx1">
                    <a:lumMod val="65000"/>
                    <a:lumOff val="35000"/>
                  </a:schemeClr>
                </a:solidFill>
              </a:rPr>
              <a:t>מבטיחה גישה מלאה למקורות ולפרטי הנתונים שמזינים את המערכת, כך שניתן לבחון ולהבין את התהליך באופן ברור.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71803" y="1206968"/>
            <a:ext cx="6790545" cy="4399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>
              <a:lnSpc>
                <a:spcPct val="141978"/>
              </a:lnSpc>
              <a:defRPr/>
            </a:pPr>
            <a:r>
              <a:rPr lang="he-IL" dirty="0">
                <a:solidFill>
                  <a:schemeClr val="bg1">
                    <a:lumMod val="50000"/>
                  </a:schemeClr>
                </a:solidFill>
              </a:rPr>
              <a:t>בפרויקט שלנו אנו מקפידים על </a:t>
            </a:r>
            <a:r>
              <a:rPr lang="he-IL" b="1" dirty="0">
                <a:solidFill>
                  <a:schemeClr val="tx2">
                    <a:lumMod val="75000"/>
                  </a:schemeClr>
                </a:solidFill>
              </a:rPr>
              <a:t>שקיפות אלגוריתמית</a:t>
            </a:r>
            <a:r>
              <a:rPr lang="he-IL" dirty="0">
                <a:solidFill>
                  <a:schemeClr val="tx2">
                    <a:lumMod val="75000"/>
                  </a:schemeClr>
                </a:solidFill>
              </a:rPr>
              <a:t> ו</a:t>
            </a:r>
            <a:r>
              <a:rPr lang="he-IL" b="1" dirty="0">
                <a:solidFill>
                  <a:schemeClr val="tx2">
                    <a:lumMod val="75000"/>
                  </a:schemeClr>
                </a:solidFill>
              </a:rPr>
              <a:t>שקיפות נתונים</a:t>
            </a:r>
            <a:r>
              <a:rPr lang="he-IL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692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83B9BA9-66FC-492F-68AC-F28D6FC97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Studio Results</a:t>
            </a:r>
            <a:endParaRPr lang="aa-ET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48914985-779C-B019-1C71-2C8DB73C097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2655837" y="1144311"/>
            <a:ext cx="6880325" cy="412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BC4FA0-DE1D-6C00-4F93-C46C76AE856E}"/>
              </a:ext>
            </a:extLst>
          </p:cNvPr>
          <p:cNvSpPr txBox="1"/>
          <p:nvPr/>
        </p:nvSpPr>
        <p:spPr>
          <a:xfrm>
            <a:off x="1039145" y="5383737"/>
            <a:ext cx="814999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SUS</a:t>
            </a:r>
            <a:r>
              <a:rPr lang="he-IL" sz="1800" dirty="0"/>
              <a:t> </a:t>
            </a:r>
            <a:r>
              <a:rPr lang="en-US" sz="1800" dirty="0"/>
              <a:t> score : 74.46</a:t>
            </a:r>
          </a:p>
          <a:p>
            <a:endParaRPr lang="en-US" dirty="0"/>
          </a:p>
          <a:p>
            <a:r>
              <a:rPr lang="en-US" dirty="0"/>
              <a:t>Good usability; users find the system to be usable, though there may be some areas for improvement.</a:t>
            </a:r>
            <a:endParaRPr lang="aa-ET" dirty="0"/>
          </a:p>
        </p:txBody>
      </p:sp>
    </p:spTree>
    <p:extLst>
      <p:ext uri="{BB962C8B-B14F-4D97-AF65-F5344CB8AC3E}">
        <p14:creationId xmlns:p14="http://schemas.microsoft.com/office/powerpoint/2010/main" val="31471675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3">
            <a:extLst>
              <a:ext uri="{FF2B5EF4-FFF2-40B4-BE49-F238E27FC236}">
                <a16:creationId xmlns:a16="http://schemas.microsoft.com/office/drawing/2014/main" id="{55536758-AF00-A0AF-DE32-4603670C386B}"/>
              </a:ext>
            </a:extLst>
          </p:cNvPr>
          <p:cNvSpPr>
            <a:spLocks noEditPoints="1"/>
          </p:cNvSpPr>
          <p:nvPr/>
        </p:nvSpPr>
        <p:spPr bwMode="auto">
          <a:xfrm>
            <a:off x="8726883" y="2578731"/>
            <a:ext cx="1737668" cy="1888985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 defTabSz="866943" fontAlgn="base">
              <a:lnSpc>
                <a:spcPct val="120000"/>
              </a:lnSpc>
            </a:pPr>
            <a:endParaRPr lang="id-ID" sz="75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E88088D1-E0B1-64C1-5F13-3739DE24844E}"/>
              </a:ext>
            </a:extLst>
          </p:cNvPr>
          <p:cNvSpPr>
            <a:spLocks noEditPoints="1"/>
          </p:cNvSpPr>
          <p:nvPr/>
        </p:nvSpPr>
        <p:spPr bwMode="auto">
          <a:xfrm>
            <a:off x="9286847" y="4526776"/>
            <a:ext cx="715448" cy="752024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 defTabSz="866943" fontAlgn="base">
              <a:lnSpc>
                <a:spcPct val="120000"/>
              </a:lnSpc>
            </a:pPr>
            <a:endParaRPr lang="id-ID" sz="75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DBFD68C9-CA5F-7050-9416-AC40E377393B}"/>
              </a:ext>
            </a:extLst>
          </p:cNvPr>
          <p:cNvGrpSpPr/>
          <p:nvPr/>
        </p:nvGrpSpPr>
        <p:grpSpPr>
          <a:xfrm>
            <a:off x="9044425" y="2818565"/>
            <a:ext cx="957870" cy="975165"/>
            <a:chOff x="8169276" y="952501"/>
            <a:chExt cx="3781424" cy="3384550"/>
          </a:xfr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01BA50-F115-E723-B12E-7D1DBA3A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 defTabSz="866943" fontAlgn="base">
                <a:lnSpc>
                  <a:spcPct val="120000"/>
                </a:lnSpc>
              </a:pPr>
              <a:endParaRPr lang="id-ID" sz="75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ED05450-2272-4C31-DED1-CFCCC813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 defTabSz="866943" fontAlgn="base">
                <a:lnSpc>
                  <a:spcPct val="120000"/>
                </a:lnSpc>
              </a:pPr>
              <a:endParaRPr lang="id-ID" sz="75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Oval 4">
            <a:extLst>
              <a:ext uri="{FF2B5EF4-FFF2-40B4-BE49-F238E27FC236}">
                <a16:creationId xmlns:a16="http://schemas.microsoft.com/office/drawing/2014/main" id="{CF85D489-066B-482B-D941-0751331D6770}"/>
              </a:ext>
            </a:extLst>
          </p:cNvPr>
          <p:cNvSpPr/>
          <p:nvPr/>
        </p:nvSpPr>
        <p:spPr>
          <a:xfrm>
            <a:off x="2183739" y="1584727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C0BA8A9-E248-9B7A-8C42-CDF14786D8BE}"/>
              </a:ext>
            </a:extLst>
          </p:cNvPr>
          <p:cNvSpPr txBox="1"/>
          <p:nvPr/>
        </p:nvSpPr>
        <p:spPr>
          <a:xfrm>
            <a:off x="3350277" y="2142948"/>
            <a:ext cx="44075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a-ET" altLang="aa-ET" sz="1400" i="1" dirty="0">
                <a:latin typeface="Arial" panose="020B0604020202020204" pitchFamily="34" charset="0"/>
              </a:rPr>
              <a:t>"Efficient Code Organization with OOP"</a:t>
            </a:r>
            <a:endParaRPr lang="aa-ET" altLang="aa-ET" sz="1400" dirty="0">
              <a:latin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2CF549-F2C1-48F6-8738-28730598CA2C}"/>
              </a:ext>
            </a:extLst>
          </p:cNvPr>
          <p:cNvSpPr txBox="1"/>
          <p:nvPr/>
        </p:nvSpPr>
        <p:spPr>
          <a:xfrm>
            <a:off x="2899235" y="1732328"/>
            <a:ext cx="384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aa-ET" altLang="aa-ET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Object-Oriented </a:t>
            </a:r>
            <a:r>
              <a:rPr lang="en-US" altLang="aa-ET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Programming</a:t>
            </a:r>
            <a:endParaRPr kumimoji="0" lang="zh-CN" altLang="en-US" b="1" i="0" u="none" strike="noStrike" kern="1200" cap="none" spc="40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65CEBAAB-C0E3-05C0-825D-5564EB8FC521}"/>
              </a:ext>
            </a:extLst>
          </p:cNvPr>
          <p:cNvSpPr/>
          <p:nvPr/>
        </p:nvSpPr>
        <p:spPr>
          <a:xfrm>
            <a:off x="2183738" y="2788380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66C1874-1826-71AE-334B-FC13AB819B03}"/>
              </a:ext>
            </a:extLst>
          </p:cNvPr>
          <p:cNvSpPr txBox="1"/>
          <p:nvPr/>
        </p:nvSpPr>
        <p:spPr>
          <a:xfrm>
            <a:off x="3270133" y="3226059"/>
            <a:ext cx="4407594" cy="59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a-ET" altLang="aa-ET" sz="1400" i="1" dirty="0">
                <a:latin typeface="Arial" panose="020B0604020202020204" pitchFamily="34" charset="0"/>
              </a:rPr>
              <a:t>"Intuitive and Easy-to-Navigate Interface"</a:t>
            </a:r>
            <a:endParaRPr lang="aa-ET" altLang="aa-ET" sz="1400" dirty="0">
              <a:latin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6B0244D-D52E-F58F-8F60-80FDC71D01C0}"/>
              </a:ext>
            </a:extLst>
          </p:cNvPr>
          <p:cNvSpPr txBox="1"/>
          <p:nvPr/>
        </p:nvSpPr>
        <p:spPr>
          <a:xfrm>
            <a:off x="2899235" y="2873947"/>
            <a:ext cx="2273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aa-ET" altLang="aa-ET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User-Friendly GUI</a:t>
            </a:r>
            <a:endParaRPr lang="zh-CN" altLang="en-US" b="1" spc="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Oval 25">
            <a:extLst>
              <a:ext uri="{FF2B5EF4-FFF2-40B4-BE49-F238E27FC236}">
                <a16:creationId xmlns:a16="http://schemas.microsoft.com/office/drawing/2014/main" id="{0FAD653B-BE7C-FD54-092C-EF6768264F48}"/>
              </a:ext>
            </a:extLst>
          </p:cNvPr>
          <p:cNvSpPr/>
          <p:nvPr/>
        </p:nvSpPr>
        <p:spPr>
          <a:xfrm>
            <a:off x="2183738" y="3994557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AAEB6B9-C4AC-E478-9235-709514F3B27D}"/>
              </a:ext>
            </a:extLst>
          </p:cNvPr>
          <p:cNvSpPr txBox="1"/>
          <p:nvPr/>
        </p:nvSpPr>
        <p:spPr>
          <a:xfrm>
            <a:off x="3270133" y="4354670"/>
            <a:ext cx="4407594" cy="850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a-ET" altLang="aa-ET" sz="1400" i="1" dirty="0">
                <a:latin typeface="Arial" panose="020B0604020202020204" pitchFamily="34" charset="0"/>
              </a:rPr>
              <a:t>"Comprehensive Code Explanations for Better Understanding"</a:t>
            </a:r>
            <a:endParaRPr lang="aa-ET" altLang="aa-ET" sz="1400" dirty="0">
              <a:latin typeface="Arial" panose="020B0604020202020204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22DDCE-CD1D-C41B-7766-308DBB95392C}"/>
              </a:ext>
            </a:extLst>
          </p:cNvPr>
          <p:cNvSpPr txBox="1"/>
          <p:nvPr/>
        </p:nvSpPr>
        <p:spPr>
          <a:xfrm>
            <a:off x="2899235" y="3919063"/>
            <a:ext cx="3655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aa-ET" altLang="aa-ET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rPr>
              <a:t>Clear Code Documentation</a:t>
            </a:r>
            <a:endParaRPr lang="zh-CN" altLang="en-US" b="1" spc="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5527CE-53B5-8D83-FD39-DC3A7162DF3E}"/>
              </a:ext>
            </a:extLst>
          </p:cNvPr>
          <p:cNvSpPr txBox="1">
            <a:spLocks/>
          </p:cNvSpPr>
          <p:nvPr/>
        </p:nvSpPr>
        <p:spPr>
          <a:xfrm>
            <a:off x="521214" y="98247"/>
            <a:ext cx="67376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Result – Code Review</a:t>
            </a:r>
            <a:endParaRPr lang="aa-ET" dirty="0"/>
          </a:p>
        </p:txBody>
      </p:sp>
      <p:sp>
        <p:nvSpPr>
          <p:cNvPr id="2" name="מלבן 1"/>
          <p:cNvSpPr/>
          <p:nvPr/>
        </p:nvSpPr>
        <p:spPr>
          <a:xfrm>
            <a:off x="2006314" y="1016901"/>
            <a:ext cx="3467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aa-ET" altLang="aa-ET" b="1" dirty="0">
                <a:latin typeface="Arial" panose="020B0604020202020204" pitchFamily="34" charset="0"/>
              </a:rPr>
              <a:t>"Strengths and Key Features"</a:t>
            </a:r>
            <a:endParaRPr lang="aa-ET" altLang="aa-ET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5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3">
            <a:extLst>
              <a:ext uri="{FF2B5EF4-FFF2-40B4-BE49-F238E27FC236}">
                <a16:creationId xmlns:a16="http://schemas.microsoft.com/office/drawing/2014/main" id="{55536758-AF00-A0AF-DE32-4603670C386B}"/>
              </a:ext>
            </a:extLst>
          </p:cNvPr>
          <p:cNvSpPr>
            <a:spLocks noEditPoints="1"/>
          </p:cNvSpPr>
          <p:nvPr/>
        </p:nvSpPr>
        <p:spPr bwMode="auto">
          <a:xfrm>
            <a:off x="8726883" y="2578731"/>
            <a:ext cx="1737668" cy="1888985"/>
          </a:xfrm>
          <a:custGeom>
            <a:avLst/>
            <a:gdLst>
              <a:gd name="T0" fmla="*/ 774 w 1058"/>
              <a:gd name="T1" fmla="*/ 1252 h 1252"/>
              <a:gd name="T2" fmla="*/ 283 w 1058"/>
              <a:gd name="T3" fmla="*/ 1252 h 1252"/>
              <a:gd name="T4" fmla="*/ 248 w 1058"/>
              <a:gd name="T5" fmla="*/ 1218 h 1252"/>
              <a:gd name="T6" fmla="*/ 142 w 1058"/>
              <a:gd name="T7" fmla="*/ 887 h 1252"/>
              <a:gd name="T8" fmla="*/ 110 w 1058"/>
              <a:gd name="T9" fmla="*/ 831 h 1252"/>
              <a:gd name="T10" fmla="*/ 0 w 1058"/>
              <a:gd name="T11" fmla="*/ 529 h 1252"/>
              <a:gd name="T12" fmla="*/ 529 w 1058"/>
              <a:gd name="T13" fmla="*/ 0 h 1252"/>
              <a:gd name="T14" fmla="*/ 1058 w 1058"/>
              <a:gd name="T15" fmla="*/ 529 h 1252"/>
              <a:gd name="T16" fmla="*/ 947 w 1058"/>
              <a:gd name="T17" fmla="*/ 831 h 1252"/>
              <a:gd name="T18" fmla="*/ 916 w 1058"/>
              <a:gd name="T19" fmla="*/ 887 h 1252"/>
              <a:gd name="T20" fmla="*/ 810 w 1058"/>
              <a:gd name="T21" fmla="*/ 1218 h 1252"/>
              <a:gd name="T22" fmla="*/ 774 w 1058"/>
              <a:gd name="T23" fmla="*/ 1252 h 1252"/>
              <a:gd name="T24" fmla="*/ 315 w 1058"/>
              <a:gd name="T25" fmla="*/ 1180 h 1252"/>
              <a:gd name="T26" fmla="*/ 742 w 1058"/>
              <a:gd name="T27" fmla="*/ 1180 h 1252"/>
              <a:gd name="T28" fmla="*/ 851 w 1058"/>
              <a:gd name="T29" fmla="*/ 857 h 1252"/>
              <a:gd name="T30" fmla="*/ 885 w 1058"/>
              <a:gd name="T31" fmla="*/ 794 h 1252"/>
              <a:gd name="T32" fmla="*/ 986 w 1058"/>
              <a:gd name="T33" fmla="*/ 529 h 1252"/>
              <a:gd name="T34" fmla="*/ 529 w 1058"/>
              <a:gd name="T35" fmla="*/ 72 h 1252"/>
              <a:gd name="T36" fmla="*/ 72 w 1058"/>
              <a:gd name="T37" fmla="*/ 529 h 1252"/>
              <a:gd name="T38" fmla="*/ 172 w 1058"/>
              <a:gd name="T39" fmla="*/ 794 h 1252"/>
              <a:gd name="T40" fmla="*/ 207 w 1058"/>
              <a:gd name="T41" fmla="*/ 857 h 1252"/>
              <a:gd name="T42" fmla="*/ 315 w 1058"/>
              <a:gd name="T43" fmla="*/ 1180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58" h="1252">
                <a:moveTo>
                  <a:pt x="774" y="1252"/>
                </a:moveTo>
                <a:cubicBezTo>
                  <a:pt x="283" y="1252"/>
                  <a:pt x="283" y="1252"/>
                  <a:pt x="283" y="1252"/>
                </a:cubicBezTo>
                <a:cubicBezTo>
                  <a:pt x="264" y="1252"/>
                  <a:pt x="249" y="1237"/>
                  <a:pt x="248" y="1218"/>
                </a:cubicBezTo>
                <a:cubicBezTo>
                  <a:pt x="247" y="1217"/>
                  <a:pt x="239" y="1097"/>
                  <a:pt x="142" y="887"/>
                </a:cubicBezTo>
                <a:cubicBezTo>
                  <a:pt x="135" y="873"/>
                  <a:pt x="123" y="853"/>
                  <a:pt x="110" y="831"/>
                </a:cubicBezTo>
                <a:cubicBezTo>
                  <a:pt x="66" y="755"/>
                  <a:pt x="0" y="640"/>
                  <a:pt x="0" y="529"/>
                </a:cubicBezTo>
                <a:cubicBezTo>
                  <a:pt x="0" y="238"/>
                  <a:pt x="237" y="0"/>
                  <a:pt x="529" y="0"/>
                </a:cubicBezTo>
                <a:cubicBezTo>
                  <a:pt x="820" y="0"/>
                  <a:pt x="1058" y="238"/>
                  <a:pt x="1058" y="529"/>
                </a:cubicBezTo>
                <a:cubicBezTo>
                  <a:pt x="1058" y="640"/>
                  <a:pt x="991" y="755"/>
                  <a:pt x="947" y="831"/>
                </a:cubicBezTo>
                <a:cubicBezTo>
                  <a:pt x="934" y="853"/>
                  <a:pt x="923" y="873"/>
                  <a:pt x="916" y="887"/>
                </a:cubicBezTo>
                <a:cubicBezTo>
                  <a:pt x="818" y="1097"/>
                  <a:pt x="810" y="1217"/>
                  <a:pt x="810" y="1218"/>
                </a:cubicBezTo>
                <a:cubicBezTo>
                  <a:pt x="809" y="1237"/>
                  <a:pt x="793" y="1252"/>
                  <a:pt x="774" y="1252"/>
                </a:cubicBezTo>
                <a:close/>
                <a:moveTo>
                  <a:pt x="315" y="1180"/>
                </a:moveTo>
                <a:cubicBezTo>
                  <a:pt x="742" y="1180"/>
                  <a:pt x="742" y="1180"/>
                  <a:pt x="742" y="1180"/>
                </a:cubicBezTo>
                <a:cubicBezTo>
                  <a:pt x="751" y="1127"/>
                  <a:pt x="776" y="1017"/>
                  <a:pt x="851" y="857"/>
                </a:cubicBezTo>
                <a:cubicBezTo>
                  <a:pt x="859" y="840"/>
                  <a:pt x="871" y="819"/>
                  <a:pt x="885" y="794"/>
                </a:cubicBezTo>
                <a:cubicBezTo>
                  <a:pt x="928" y="721"/>
                  <a:pt x="986" y="621"/>
                  <a:pt x="986" y="529"/>
                </a:cubicBezTo>
                <a:cubicBezTo>
                  <a:pt x="986" y="277"/>
                  <a:pt x="781" y="72"/>
                  <a:pt x="529" y="72"/>
                </a:cubicBezTo>
                <a:cubicBezTo>
                  <a:pt x="277" y="72"/>
                  <a:pt x="72" y="277"/>
                  <a:pt x="72" y="529"/>
                </a:cubicBezTo>
                <a:cubicBezTo>
                  <a:pt x="72" y="621"/>
                  <a:pt x="130" y="721"/>
                  <a:pt x="172" y="794"/>
                </a:cubicBezTo>
                <a:cubicBezTo>
                  <a:pt x="187" y="819"/>
                  <a:pt x="199" y="840"/>
                  <a:pt x="207" y="857"/>
                </a:cubicBezTo>
                <a:cubicBezTo>
                  <a:pt x="281" y="1017"/>
                  <a:pt x="307" y="1127"/>
                  <a:pt x="315" y="1180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 defTabSz="866943" fontAlgn="base">
              <a:lnSpc>
                <a:spcPct val="120000"/>
              </a:lnSpc>
            </a:pPr>
            <a:endParaRPr lang="id-ID" sz="75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E88088D1-E0B1-64C1-5F13-3739DE24844E}"/>
              </a:ext>
            </a:extLst>
          </p:cNvPr>
          <p:cNvSpPr>
            <a:spLocks noEditPoints="1"/>
          </p:cNvSpPr>
          <p:nvPr/>
        </p:nvSpPr>
        <p:spPr bwMode="auto">
          <a:xfrm>
            <a:off x="9286847" y="4565263"/>
            <a:ext cx="715448" cy="752024"/>
          </a:xfrm>
          <a:custGeom>
            <a:avLst/>
            <a:gdLst>
              <a:gd name="T0" fmla="*/ 495 w 541"/>
              <a:gd name="T1" fmla="*/ 223 h 434"/>
              <a:gd name="T2" fmla="*/ 540 w 541"/>
              <a:gd name="T3" fmla="*/ 168 h 434"/>
              <a:gd name="T4" fmla="*/ 494 w 541"/>
              <a:gd name="T5" fmla="*/ 112 h 434"/>
              <a:gd name="T6" fmla="*/ 540 w 541"/>
              <a:gd name="T7" fmla="*/ 57 h 434"/>
              <a:gd name="T8" fmla="*/ 483 w 541"/>
              <a:gd name="T9" fmla="*/ 0 h 434"/>
              <a:gd name="T10" fmla="*/ 56 w 541"/>
              <a:gd name="T11" fmla="*/ 0 h 434"/>
              <a:gd name="T12" fmla="*/ 0 w 541"/>
              <a:gd name="T13" fmla="*/ 56 h 434"/>
              <a:gd name="T14" fmla="*/ 46 w 541"/>
              <a:gd name="T15" fmla="*/ 112 h 434"/>
              <a:gd name="T16" fmla="*/ 0 w 541"/>
              <a:gd name="T17" fmla="*/ 167 h 434"/>
              <a:gd name="T18" fmla="*/ 46 w 541"/>
              <a:gd name="T19" fmla="*/ 223 h 434"/>
              <a:gd name="T20" fmla="*/ 1 w 541"/>
              <a:gd name="T21" fmla="*/ 278 h 434"/>
              <a:gd name="T22" fmla="*/ 57 w 541"/>
              <a:gd name="T23" fmla="*/ 334 h 434"/>
              <a:gd name="T24" fmla="*/ 157 w 541"/>
              <a:gd name="T25" fmla="*/ 334 h 434"/>
              <a:gd name="T26" fmla="*/ 161 w 541"/>
              <a:gd name="T27" fmla="*/ 351 h 434"/>
              <a:gd name="T28" fmla="*/ 272 w 541"/>
              <a:gd name="T29" fmla="*/ 433 h 434"/>
              <a:gd name="T30" fmla="*/ 383 w 541"/>
              <a:gd name="T31" fmla="*/ 335 h 434"/>
              <a:gd name="T32" fmla="*/ 484 w 541"/>
              <a:gd name="T33" fmla="*/ 335 h 434"/>
              <a:gd name="T34" fmla="*/ 541 w 541"/>
              <a:gd name="T35" fmla="*/ 278 h 434"/>
              <a:gd name="T36" fmla="*/ 495 w 541"/>
              <a:gd name="T37" fmla="*/ 223 h 434"/>
              <a:gd name="T38" fmla="*/ 423 w 541"/>
              <a:gd name="T39" fmla="*/ 241 h 434"/>
              <a:gd name="T40" fmla="*/ 118 w 541"/>
              <a:gd name="T41" fmla="*/ 241 h 434"/>
              <a:gd name="T42" fmla="*/ 104 w 541"/>
              <a:gd name="T43" fmla="*/ 227 h 434"/>
              <a:gd name="T44" fmla="*/ 118 w 541"/>
              <a:gd name="T45" fmla="*/ 213 h 434"/>
              <a:gd name="T46" fmla="*/ 423 w 541"/>
              <a:gd name="T47" fmla="*/ 213 h 434"/>
              <a:gd name="T48" fmla="*/ 437 w 541"/>
              <a:gd name="T49" fmla="*/ 227 h 434"/>
              <a:gd name="T50" fmla="*/ 423 w 541"/>
              <a:gd name="T51" fmla="*/ 241 h 434"/>
              <a:gd name="T52" fmla="*/ 423 w 541"/>
              <a:gd name="T53" fmla="*/ 116 h 434"/>
              <a:gd name="T54" fmla="*/ 118 w 541"/>
              <a:gd name="T55" fmla="*/ 116 h 434"/>
              <a:gd name="T56" fmla="*/ 104 w 541"/>
              <a:gd name="T57" fmla="*/ 102 h 434"/>
              <a:gd name="T58" fmla="*/ 118 w 541"/>
              <a:gd name="T59" fmla="*/ 88 h 434"/>
              <a:gd name="T60" fmla="*/ 423 w 541"/>
              <a:gd name="T61" fmla="*/ 88 h 434"/>
              <a:gd name="T62" fmla="*/ 437 w 541"/>
              <a:gd name="T63" fmla="*/ 102 h 434"/>
              <a:gd name="T64" fmla="*/ 423 w 541"/>
              <a:gd name="T65" fmla="*/ 116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41" h="434">
                <a:moveTo>
                  <a:pt x="495" y="223"/>
                </a:moveTo>
                <a:cubicBezTo>
                  <a:pt x="521" y="218"/>
                  <a:pt x="540" y="195"/>
                  <a:pt x="540" y="168"/>
                </a:cubicBezTo>
                <a:cubicBezTo>
                  <a:pt x="540" y="140"/>
                  <a:pt x="520" y="117"/>
                  <a:pt x="494" y="112"/>
                </a:cubicBezTo>
                <a:cubicBezTo>
                  <a:pt x="520" y="107"/>
                  <a:pt x="540" y="84"/>
                  <a:pt x="540" y="57"/>
                </a:cubicBezTo>
                <a:cubicBezTo>
                  <a:pt x="540" y="26"/>
                  <a:pt x="514" y="0"/>
                  <a:pt x="483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25" y="0"/>
                  <a:pt x="0" y="25"/>
                  <a:pt x="0" y="56"/>
                </a:cubicBezTo>
                <a:cubicBezTo>
                  <a:pt x="0" y="84"/>
                  <a:pt x="20" y="107"/>
                  <a:pt x="46" y="112"/>
                </a:cubicBezTo>
                <a:cubicBezTo>
                  <a:pt x="20" y="117"/>
                  <a:pt x="0" y="140"/>
                  <a:pt x="0" y="167"/>
                </a:cubicBezTo>
                <a:cubicBezTo>
                  <a:pt x="0" y="195"/>
                  <a:pt x="20" y="218"/>
                  <a:pt x="46" y="223"/>
                </a:cubicBezTo>
                <a:cubicBezTo>
                  <a:pt x="20" y="228"/>
                  <a:pt x="1" y="250"/>
                  <a:pt x="1" y="278"/>
                </a:cubicBezTo>
                <a:cubicBezTo>
                  <a:pt x="1" y="309"/>
                  <a:pt x="26" y="334"/>
                  <a:pt x="57" y="334"/>
                </a:cubicBezTo>
                <a:cubicBezTo>
                  <a:pt x="157" y="334"/>
                  <a:pt x="157" y="334"/>
                  <a:pt x="157" y="334"/>
                </a:cubicBezTo>
                <a:cubicBezTo>
                  <a:pt x="158" y="340"/>
                  <a:pt x="159" y="345"/>
                  <a:pt x="161" y="351"/>
                </a:cubicBezTo>
                <a:cubicBezTo>
                  <a:pt x="175" y="399"/>
                  <a:pt x="219" y="434"/>
                  <a:pt x="272" y="433"/>
                </a:cubicBezTo>
                <a:cubicBezTo>
                  <a:pt x="331" y="433"/>
                  <a:pt x="380" y="392"/>
                  <a:pt x="383" y="335"/>
                </a:cubicBezTo>
                <a:cubicBezTo>
                  <a:pt x="484" y="335"/>
                  <a:pt x="484" y="335"/>
                  <a:pt x="484" y="335"/>
                </a:cubicBezTo>
                <a:cubicBezTo>
                  <a:pt x="515" y="335"/>
                  <a:pt x="541" y="309"/>
                  <a:pt x="541" y="278"/>
                </a:cubicBezTo>
                <a:cubicBezTo>
                  <a:pt x="541" y="251"/>
                  <a:pt x="521" y="228"/>
                  <a:pt x="495" y="223"/>
                </a:cubicBezTo>
                <a:close/>
                <a:moveTo>
                  <a:pt x="423" y="241"/>
                </a:moveTo>
                <a:cubicBezTo>
                  <a:pt x="118" y="241"/>
                  <a:pt x="118" y="241"/>
                  <a:pt x="118" y="241"/>
                </a:cubicBezTo>
                <a:cubicBezTo>
                  <a:pt x="110" y="241"/>
                  <a:pt x="104" y="234"/>
                  <a:pt x="104" y="227"/>
                </a:cubicBezTo>
                <a:cubicBezTo>
                  <a:pt x="104" y="219"/>
                  <a:pt x="110" y="213"/>
                  <a:pt x="118" y="213"/>
                </a:cubicBezTo>
                <a:cubicBezTo>
                  <a:pt x="423" y="213"/>
                  <a:pt x="423" y="213"/>
                  <a:pt x="423" y="213"/>
                </a:cubicBezTo>
                <a:cubicBezTo>
                  <a:pt x="431" y="213"/>
                  <a:pt x="437" y="219"/>
                  <a:pt x="437" y="227"/>
                </a:cubicBezTo>
                <a:cubicBezTo>
                  <a:pt x="437" y="234"/>
                  <a:pt x="431" y="241"/>
                  <a:pt x="423" y="241"/>
                </a:cubicBezTo>
                <a:close/>
                <a:moveTo>
                  <a:pt x="423" y="116"/>
                </a:moveTo>
                <a:cubicBezTo>
                  <a:pt x="118" y="116"/>
                  <a:pt x="118" y="116"/>
                  <a:pt x="118" y="116"/>
                </a:cubicBezTo>
                <a:cubicBezTo>
                  <a:pt x="110" y="116"/>
                  <a:pt x="104" y="110"/>
                  <a:pt x="104" y="102"/>
                </a:cubicBezTo>
                <a:cubicBezTo>
                  <a:pt x="104" y="95"/>
                  <a:pt x="110" y="88"/>
                  <a:pt x="118" y="88"/>
                </a:cubicBezTo>
                <a:cubicBezTo>
                  <a:pt x="423" y="88"/>
                  <a:pt x="423" y="88"/>
                  <a:pt x="423" y="88"/>
                </a:cubicBezTo>
                <a:cubicBezTo>
                  <a:pt x="431" y="88"/>
                  <a:pt x="437" y="95"/>
                  <a:pt x="437" y="102"/>
                </a:cubicBezTo>
                <a:cubicBezTo>
                  <a:pt x="437" y="110"/>
                  <a:pt x="431" y="116"/>
                  <a:pt x="423" y="116"/>
                </a:cubicBezTo>
                <a:close/>
              </a:path>
            </a:pathLst>
          </a:cu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pPr algn="just" defTabSz="866943" fontAlgn="base">
              <a:lnSpc>
                <a:spcPct val="120000"/>
              </a:lnSpc>
            </a:pPr>
            <a:endParaRPr lang="id-ID" sz="758" dirty="0">
              <a:solidFill>
                <a:prstClr val="black"/>
              </a:solidFill>
              <a:cs typeface="+mn-ea"/>
              <a:sym typeface="+mn-lt"/>
            </a:endParaRPr>
          </a:p>
        </p:txBody>
      </p:sp>
      <p:grpSp>
        <p:nvGrpSpPr>
          <p:cNvPr id="32" name="Group 12">
            <a:extLst>
              <a:ext uri="{FF2B5EF4-FFF2-40B4-BE49-F238E27FC236}">
                <a16:creationId xmlns:a16="http://schemas.microsoft.com/office/drawing/2014/main" id="{DBFD68C9-CA5F-7050-9416-AC40E377393B}"/>
              </a:ext>
            </a:extLst>
          </p:cNvPr>
          <p:cNvGrpSpPr/>
          <p:nvPr/>
        </p:nvGrpSpPr>
        <p:grpSpPr>
          <a:xfrm>
            <a:off x="9044425" y="2818565"/>
            <a:ext cx="957870" cy="975165"/>
            <a:chOff x="8169276" y="952501"/>
            <a:chExt cx="3781424" cy="3384550"/>
          </a:xfr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</p:grpSpPr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5401BA50-F115-E723-B12E-7D1DBA3AF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988" y="1533526"/>
              <a:ext cx="1392237" cy="1004888"/>
            </a:xfrm>
            <a:custGeom>
              <a:avLst/>
              <a:gdLst>
                <a:gd name="T0" fmla="*/ 142 w 370"/>
                <a:gd name="T1" fmla="*/ 228 h 267"/>
                <a:gd name="T2" fmla="*/ 241 w 370"/>
                <a:gd name="T3" fmla="*/ 248 h 267"/>
                <a:gd name="T4" fmla="*/ 303 w 370"/>
                <a:gd name="T5" fmla="*/ 226 h 267"/>
                <a:gd name="T6" fmla="*/ 368 w 370"/>
                <a:gd name="T7" fmla="*/ 107 h 267"/>
                <a:gd name="T8" fmla="*/ 278 w 370"/>
                <a:gd name="T9" fmla="*/ 11 h 267"/>
                <a:gd name="T10" fmla="*/ 179 w 370"/>
                <a:gd name="T11" fmla="*/ 58 h 267"/>
                <a:gd name="T12" fmla="*/ 168 w 370"/>
                <a:gd name="T13" fmla="*/ 65 h 267"/>
                <a:gd name="T14" fmla="*/ 155 w 370"/>
                <a:gd name="T15" fmla="*/ 60 h 267"/>
                <a:gd name="T16" fmla="*/ 67 w 370"/>
                <a:gd name="T17" fmla="*/ 47 h 267"/>
                <a:gd name="T18" fmla="*/ 0 w 370"/>
                <a:gd name="T19" fmla="*/ 116 h 267"/>
                <a:gd name="T20" fmla="*/ 9 w 370"/>
                <a:gd name="T21" fmla="*/ 121 h 267"/>
                <a:gd name="T22" fmla="*/ 84 w 370"/>
                <a:gd name="T23" fmla="*/ 267 h 267"/>
                <a:gd name="T24" fmla="*/ 142 w 370"/>
                <a:gd name="T25" fmla="*/ 228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0" h="267">
                  <a:moveTo>
                    <a:pt x="142" y="228"/>
                  </a:moveTo>
                  <a:cubicBezTo>
                    <a:pt x="189" y="219"/>
                    <a:pt x="225" y="237"/>
                    <a:pt x="241" y="248"/>
                  </a:cubicBezTo>
                  <a:cubicBezTo>
                    <a:pt x="253" y="241"/>
                    <a:pt x="275" y="230"/>
                    <a:pt x="303" y="226"/>
                  </a:cubicBezTo>
                  <a:cubicBezTo>
                    <a:pt x="304" y="191"/>
                    <a:pt x="319" y="134"/>
                    <a:pt x="368" y="107"/>
                  </a:cubicBezTo>
                  <a:cubicBezTo>
                    <a:pt x="370" y="82"/>
                    <a:pt x="350" y="22"/>
                    <a:pt x="278" y="11"/>
                  </a:cubicBezTo>
                  <a:cubicBezTo>
                    <a:pt x="211" y="0"/>
                    <a:pt x="181" y="56"/>
                    <a:pt x="179" y="58"/>
                  </a:cubicBezTo>
                  <a:cubicBezTo>
                    <a:pt x="177" y="62"/>
                    <a:pt x="173" y="65"/>
                    <a:pt x="168" y="65"/>
                  </a:cubicBezTo>
                  <a:cubicBezTo>
                    <a:pt x="163" y="66"/>
                    <a:pt x="158" y="64"/>
                    <a:pt x="155" y="60"/>
                  </a:cubicBezTo>
                  <a:cubicBezTo>
                    <a:pt x="155" y="59"/>
                    <a:pt x="133" y="32"/>
                    <a:pt x="67" y="47"/>
                  </a:cubicBezTo>
                  <a:cubicBezTo>
                    <a:pt x="14" y="60"/>
                    <a:pt x="2" y="101"/>
                    <a:pt x="0" y="116"/>
                  </a:cubicBezTo>
                  <a:cubicBezTo>
                    <a:pt x="3" y="117"/>
                    <a:pt x="6" y="119"/>
                    <a:pt x="9" y="121"/>
                  </a:cubicBezTo>
                  <a:cubicBezTo>
                    <a:pt x="63" y="161"/>
                    <a:pt x="80" y="224"/>
                    <a:pt x="84" y="267"/>
                  </a:cubicBezTo>
                  <a:cubicBezTo>
                    <a:pt x="96" y="250"/>
                    <a:pt x="114" y="234"/>
                    <a:pt x="142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 defTabSz="866943" fontAlgn="base">
                <a:lnSpc>
                  <a:spcPct val="120000"/>
                </a:lnSpc>
              </a:pPr>
              <a:endParaRPr lang="id-ID" sz="75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ED05450-2272-4C31-DED1-CFCCC8136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9276" y="952501"/>
              <a:ext cx="3781424" cy="3384550"/>
            </a:xfrm>
            <a:custGeom>
              <a:avLst/>
              <a:gdLst>
                <a:gd name="T0" fmla="*/ 932 w 1005"/>
                <a:gd name="T1" fmla="*/ 313 h 899"/>
                <a:gd name="T2" fmla="*/ 693 w 1005"/>
                <a:gd name="T3" fmla="*/ 126 h 899"/>
                <a:gd name="T4" fmla="*/ 192 w 1005"/>
                <a:gd name="T5" fmla="*/ 181 h 899"/>
                <a:gd name="T6" fmla="*/ 261 w 1005"/>
                <a:gd name="T7" fmla="*/ 549 h 899"/>
                <a:gd name="T8" fmla="*/ 292 w 1005"/>
                <a:gd name="T9" fmla="*/ 298 h 899"/>
                <a:gd name="T10" fmla="*/ 155 w 1005"/>
                <a:gd name="T11" fmla="*/ 377 h 899"/>
                <a:gd name="T12" fmla="*/ 244 w 1005"/>
                <a:gd name="T13" fmla="*/ 409 h 899"/>
                <a:gd name="T14" fmla="*/ 255 w 1005"/>
                <a:gd name="T15" fmla="*/ 435 h 899"/>
                <a:gd name="T16" fmla="*/ 128 w 1005"/>
                <a:gd name="T17" fmla="*/ 388 h 899"/>
                <a:gd name="T18" fmla="*/ 274 w 1005"/>
                <a:gd name="T19" fmla="*/ 257 h 899"/>
                <a:gd name="T20" fmla="*/ 464 w 1005"/>
                <a:gd name="T21" fmla="*/ 184 h 899"/>
                <a:gd name="T22" fmla="*/ 673 w 1005"/>
                <a:gd name="T23" fmla="*/ 190 h 899"/>
                <a:gd name="T24" fmla="*/ 851 w 1005"/>
                <a:gd name="T25" fmla="*/ 291 h 899"/>
                <a:gd name="T26" fmla="*/ 914 w 1005"/>
                <a:gd name="T27" fmla="*/ 518 h 899"/>
                <a:gd name="T28" fmla="*/ 747 w 1005"/>
                <a:gd name="T29" fmla="*/ 572 h 899"/>
                <a:gd name="T30" fmla="*/ 474 w 1005"/>
                <a:gd name="T31" fmla="*/ 615 h 899"/>
                <a:gd name="T32" fmla="*/ 421 w 1005"/>
                <a:gd name="T33" fmla="*/ 572 h 899"/>
                <a:gd name="T34" fmla="*/ 446 w 1005"/>
                <a:gd name="T35" fmla="*/ 560 h 899"/>
                <a:gd name="T36" fmla="*/ 553 w 1005"/>
                <a:gd name="T37" fmla="*/ 547 h 899"/>
                <a:gd name="T38" fmla="*/ 854 w 1005"/>
                <a:gd name="T39" fmla="*/ 560 h 899"/>
                <a:gd name="T40" fmla="*/ 857 w 1005"/>
                <a:gd name="T41" fmla="*/ 427 h 899"/>
                <a:gd name="T42" fmla="*/ 831 w 1005"/>
                <a:gd name="T43" fmla="*/ 311 h 899"/>
                <a:gd name="T44" fmla="*/ 632 w 1005"/>
                <a:gd name="T45" fmla="*/ 378 h 899"/>
                <a:gd name="T46" fmla="*/ 742 w 1005"/>
                <a:gd name="T47" fmla="*/ 461 h 899"/>
                <a:gd name="T48" fmla="*/ 549 w 1005"/>
                <a:gd name="T49" fmla="*/ 430 h 899"/>
                <a:gd name="T50" fmla="*/ 447 w 1005"/>
                <a:gd name="T51" fmla="*/ 410 h 899"/>
                <a:gd name="T52" fmla="*/ 381 w 1005"/>
                <a:gd name="T53" fmla="*/ 488 h 899"/>
                <a:gd name="T54" fmla="*/ 300 w 1005"/>
                <a:gd name="T55" fmla="*/ 535 h 899"/>
                <a:gd name="T56" fmla="*/ 298 w 1005"/>
                <a:gd name="T57" fmla="*/ 538 h 899"/>
                <a:gd name="T58" fmla="*/ 274 w 1005"/>
                <a:gd name="T59" fmla="*/ 618 h 899"/>
                <a:gd name="T60" fmla="*/ 288 w 1005"/>
                <a:gd name="T61" fmla="*/ 665 h 899"/>
                <a:gd name="T62" fmla="*/ 352 w 1005"/>
                <a:gd name="T63" fmla="*/ 724 h 899"/>
                <a:gd name="T64" fmla="*/ 571 w 1005"/>
                <a:gd name="T65" fmla="*/ 769 h 899"/>
                <a:gd name="T66" fmla="*/ 570 w 1005"/>
                <a:gd name="T67" fmla="*/ 769 h 899"/>
                <a:gd name="T68" fmla="*/ 681 w 1005"/>
                <a:gd name="T69" fmla="*/ 675 h 899"/>
                <a:gd name="T70" fmla="*/ 650 w 1005"/>
                <a:gd name="T71" fmla="*/ 634 h 899"/>
                <a:gd name="T72" fmla="*/ 708 w 1005"/>
                <a:gd name="T73" fmla="*/ 665 h 899"/>
                <a:gd name="T74" fmla="*/ 691 w 1005"/>
                <a:gd name="T75" fmla="*/ 750 h 899"/>
                <a:gd name="T76" fmla="*/ 491 w 1005"/>
                <a:gd name="T77" fmla="*/ 785 h 899"/>
                <a:gd name="T78" fmla="*/ 787 w 1005"/>
                <a:gd name="T79" fmla="*/ 830 h 899"/>
                <a:gd name="T80" fmla="*/ 1001 w 1005"/>
                <a:gd name="T81" fmla="*/ 474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5" h="899">
                  <a:moveTo>
                    <a:pt x="1001" y="474"/>
                  </a:moveTo>
                  <a:cubicBezTo>
                    <a:pt x="997" y="357"/>
                    <a:pt x="932" y="313"/>
                    <a:pt x="932" y="313"/>
                  </a:cubicBezTo>
                  <a:cubicBezTo>
                    <a:pt x="932" y="313"/>
                    <a:pt x="924" y="257"/>
                    <a:pt x="873" y="197"/>
                  </a:cubicBezTo>
                  <a:cubicBezTo>
                    <a:pt x="794" y="111"/>
                    <a:pt x="693" y="126"/>
                    <a:pt x="693" y="126"/>
                  </a:cubicBezTo>
                  <a:cubicBezTo>
                    <a:pt x="563" y="0"/>
                    <a:pt x="430" y="97"/>
                    <a:pt x="430" y="97"/>
                  </a:cubicBezTo>
                  <a:cubicBezTo>
                    <a:pt x="245" y="36"/>
                    <a:pt x="192" y="181"/>
                    <a:pt x="192" y="181"/>
                  </a:cubicBezTo>
                  <a:cubicBezTo>
                    <a:pt x="86" y="193"/>
                    <a:pt x="0" y="317"/>
                    <a:pt x="77" y="450"/>
                  </a:cubicBezTo>
                  <a:cubicBezTo>
                    <a:pt x="136" y="552"/>
                    <a:pt x="224" y="554"/>
                    <a:pt x="261" y="549"/>
                  </a:cubicBezTo>
                  <a:cubicBezTo>
                    <a:pt x="274" y="517"/>
                    <a:pt x="300" y="481"/>
                    <a:pt x="357" y="465"/>
                  </a:cubicBezTo>
                  <a:cubicBezTo>
                    <a:pt x="358" y="459"/>
                    <a:pt x="365" y="350"/>
                    <a:pt x="292" y="298"/>
                  </a:cubicBezTo>
                  <a:cubicBezTo>
                    <a:pt x="249" y="267"/>
                    <a:pt x="201" y="275"/>
                    <a:pt x="174" y="295"/>
                  </a:cubicBezTo>
                  <a:cubicBezTo>
                    <a:pt x="149" y="315"/>
                    <a:pt x="142" y="345"/>
                    <a:pt x="155" y="377"/>
                  </a:cubicBezTo>
                  <a:cubicBezTo>
                    <a:pt x="161" y="394"/>
                    <a:pt x="171" y="405"/>
                    <a:pt x="185" y="411"/>
                  </a:cubicBezTo>
                  <a:cubicBezTo>
                    <a:pt x="212" y="422"/>
                    <a:pt x="243" y="409"/>
                    <a:pt x="244" y="409"/>
                  </a:cubicBezTo>
                  <a:cubicBezTo>
                    <a:pt x="251" y="406"/>
                    <a:pt x="259" y="410"/>
                    <a:pt x="262" y="417"/>
                  </a:cubicBezTo>
                  <a:cubicBezTo>
                    <a:pt x="265" y="424"/>
                    <a:pt x="262" y="432"/>
                    <a:pt x="255" y="435"/>
                  </a:cubicBezTo>
                  <a:cubicBezTo>
                    <a:pt x="253" y="436"/>
                    <a:pt x="212" y="453"/>
                    <a:pt x="174" y="437"/>
                  </a:cubicBezTo>
                  <a:cubicBezTo>
                    <a:pt x="154" y="429"/>
                    <a:pt x="138" y="412"/>
                    <a:pt x="128" y="388"/>
                  </a:cubicBezTo>
                  <a:cubicBezTo>
                    <a:pt x="111" y="343"/>
                    <a:pt x="122" y="300"/>
                    <a:pt x="157" y="273"/>
                  </a:cubicBezTo>
                  <a:cubicBezTo>
                    <a:pt x="189" y="248"/>
                    <a:pt x="234" y="243"/>
                    <a:pt x="274" y="257"/>
                  </a:cubicBezTo>
                  <a:cubicBezTo>
                    <a:pt x="281" y="227"/>
                    <a:pt x="304" y="187"/>
                    <a:pt x="361" y="174"/>
                  </a:cubicBezTo>
                  <a:cubicBezTo>
                    <a:pt x="415" y="161"/>
                    <a:pt x="447" y="173"/>
                    <a:pt x="464" y="184"/>
                  </a:cubicBezTo>
                  <a:cubicBezTo>
                    <a:pt x="484" y="158"/>
                    <a:pt x="524" y="127"/>
                    <a:pt x="582" y="137"/>
                  </a:cubicBezTo>
                  <a:cubicBezTo>
                    <a:pt x="631" y="145"/>
                    <a:pt x="658" y="170"/>
                    <a:pt x="673" y="190"/>
                  </a:cubicBezTo>
                  <a:cubicBezTo>
                    <a:pt x="686" y="208"/>
                    <a:pt x="694" y="230"/>
                    <a:pt x="696" y="250"/>
                  </a:cubicBezTo>
                  <a:cubicBezTo>
                    <a:pt x="751" y="237"/>
                    <a:pt x="814" y="253"/>
                    <a:pt x="851" y="291"/>
                  </a:cubicBezTo>
                  <a:cubicBezTo>
                    <a:pt x="881" y="322"/>
                    <a:pt x="892" y="365"/>
                    <a:pt x="881" y="411"/>
                  </a:cubicBezTo>
                  <a:cubicBezTo>
                    <a:pt x="895" y="424"/>
                    <a:pt x="922" y="459"/>
                    <a:pt x="914" y="518"/>
                  </a:cubicBezTo>
                  <a:cubicBezTo>
                    <a:pt x="910" y="549"/>
                    <a:pt x="893" y="573"/>
                    <a:pt x="866" y="586"/>
                  </a:cubicBezTo>
                  <a:cubicBezTo>
                    <a:pt x="831" y="602"/>
                    <a:pt x="785" y="596"/>
                    <a:pt x="747" y="572"/>
                  </a:cubicBezTo>
                  <a:cubicBezTo>
                    <a:pt x="693" y="538"/>
                    <a:pt x="609" y="536"/>
                    <a:pt x="571" y="568"/>
                  </a:cubicBezTo>
                  <a:cubicBezTo>
                    <a:pt x="541" y="593"/>
                    <a:pt x="507" y="618"/>
                    <a:pt x="474" y="615"/>
                  </a:cubicBezTo>
                  <a:cubicBezTo>
                    <a:pt x="472" y="615"/>
                    <a:pt x="469" y="615"/>
                    <a:pt x="466" y="614"/>
                  </a:cubicBezTo>
                  <a:cubicBezTo>
                    <a:pt x="447" y="610"/>
                    <a:pt x="432" y="596"/>
                    <a:pt x="421" y="572"/>
                  </a:cubicBezTo>
                  <a:cubicBezTo>
                    <a:pt x="417" y="565"/>
                    <a:pt x="420" y="557"/>
                    <a:pt x="427" y="554"/>
                  </a:cubicBezTo>
                  <a:cubicBezTo>
                    <a:pt x="434" y="550"/>
                    <a:pt x="443" y="553"/>
                    <a:pt x="446" y="560"/>
                  </a:cubicBezTo>
                  <a:cubicBezTo>
                    <a:pt x="453" y="576"/>
                    <a:pt x="462" y="584"/>
                    <a:pt x="473" y="586"/>
                  </a:cubicBezTo>
                  <a:cubicBezTo>
                    <a:pt x="496" y="592"/>
                    <a:pt x="530" y="566"/>
                    <a:pt x="553" y="547"/>
                  </a:cubicBezTo>
                  <a:cubicBezTo>
                    <a:pt x="601" y="506"/>
                    <a:pt x="697" y="507"/>
                    <a:pt x="762" y="548"/>
                  </a:cubicBezTo>
                  <a:cubicBezTo>
                    <a:pt x="792" y="567"/>
                    <a:pt x="828" y="572"/>
                    <a:pt x="854" y="560"/>
                  </a:cubicBezTo>
                  <a:cubicBezTo>
                    <a:pt x="872" y="552"/>
                    <a:pt x="883" y="536"/>
                    <a:pt x="886" y="514"/>
                  </a:cubicBezTo>
                  <a:cubicBezTo>
                    <a:pt x="895" y="455"/>
                    <a:pt x="858" y="427"/>
                    <a:pt x="857" y="427"/>
                  </a:cubicBezTo>
                  <a:cubicBezTo>
                    <a:pt x="852" y="424"/>
                    <a:pt x="850" y="418"/>
                    <a:pt x="852" y="412"/>
                  </a:cubicBezTo>
                  <a:cubicBezTo>
                    <a:pt x="863" y="372"/>
                    <a:pt x="856" y="337"/>
                    <a:pt x="831" y="311"/>
                  </a:cubicBezTo>
                  <a:cubicBezTo>
                    <a:pt x="800" y="280"/>
                    <a:pt x="747" y="266"/>
                    <a:pt x="702" y="278"/>
                  </a:cubicBezTo>
                  <a:cubicBezTo>
                    <a:pt x="642" y="293"/>
                    <a:pt x="633" y="357"/>
                    <a:pt x="632" y="378"/>
                  </a:cubicBezTo>
                  <a:cubicBezTo>
                    <a:pt x="667" y="380"/>
                    <a:pt x="707" y="396"/>
                    <a:pt x="744" y="441"/>
                  </a:cubicBezTo>
                  <a:cubicBezTo>
                    <a:pt x="749" y="447"/>
                    <a:pt x="748" y="456"/>
                    <a:pt x="742" y="461"/>
                  </a:cubicBezTo>
                  <a:cubicBezTo>
                    <a:pt x="736" y="466"/>
                    <a:pt x="727" y="465"/>
                    <a:pt x="722" y="459"/>
                  </a:cubicBezTo>
                  <a:cubicBezTo>
                    <a:pt x="643" y="362"/>
                    <a:pt x="552" y="428"/>
                    <a:pt x="549" y="430"/>
                  </a:cubicBezTo>
                  <a:cubicBezTo>
                    <a:pt x="543" y="434"/>
                    <a:pt x="536" y="434"/>
                    <a:pt x="531" y="430"/>
                  </a:cubicBezTo>
                  <a:cubicBezTo>
                    <a:pt x="529" y="429"/>
                    <a:pt x="496" y="400"/>
                    <a:pt x="447" y="410"/>
                  </a:cubicBezTo>
                  <a:cubicBezTo>
                    <a:pt x="401" y="419"/>
                    <a:pt x="393" y="476"/>
                    <a:pt x="393" y="476"/>
                  </a:cubicBezTo>
                  <a:cubicBezTo>
                    <a:pt x="392" y="482"/>
                    <a:pt x="387" y="487"/>
                    <a:pt x="381" y="488"/>
                  </a:cubicBezTo>
                  <a:cubicBezTo>
                    <a:pt x="339" y="496"/>
                    <a:pt x="315" y="514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300" y="535"/>
                    <a:pt x="300" y="535"/>
                    <a:pt x="300" y="535"/>
                  </a:cubicBezTo>
                  <a:cubicBezTo>
                    <a:pt x="299" y="536"/>
                    <a:pt x="299" y="537"/>
                    <a:pt x="298" y="538"/>
                  </a:cubicBezTo>
                  <a:cubicBezTo>
                    <a:pt x="278" y="568"/>
                    <a:pt x="273" y="596"/>
                    <a:pt x="275" y="618"/>
                  </a:cubicBezTo>
                  <a:cubicBezTo>
                    <a:pt x="275" y="618"/>
                    <a:pt x="274" y="618"/>
                    <a:pt x="274" y="618"/>
                  </a:cubicBezTo>
                  <a:cubicBezTo>
                    <a:pt x="275" y="625"/>
                    <a:pt x="276" y="631"/>
                    <a:pt x="278" y="637"/>
                  </a:cubicBezTo>
                  <a:cubicBezTo>
                    <a:pt x="281" y="654"/>
                    <a:pt x="288" y="664"/>
                    <a:pt x="288" y="665"/>
                  </a:cubicBezTo>
                  <a:cubicBezTo>
                    <a:pt x="302" y="693"/>
                    <a:pt x="326" y="711"/>
                    <a:pt x="352" y="724"/>
                  </a:cubicBezTo>
                  <a:cubicBezTo>
                    <a:pt x="352" y="724"/>
                    <a:pt x="352" y="724"/>
                    <a:pt x="352" y="724"/>
                  </a:cubicBezTo>
                  <a:cubicBezTo>
                    <a:pt x="352" y="724"/>
                    <a:pt x="418" y="758"/>
                    <a:pt x="552" y="768"/>
                  </a:cubicBezTo>
                  <a:cubicBezTo>
                    <a:pt x="558" y="768"/>
                    <a:pt x="565" y="769"/>
                    <a:pt x="571" y="769"/>
                  </a:cubicBezTo>
                  <a:cubicBezTo>
                    <a:pt x="571" y="769"/>
                    <a:pt x="570" y="769"/>
                    <a:pt x="570" y="769"/>
                  </a:cubicBezTo>
                  <a:cubicBezTo>
                    <a:pt x="570" y="769"/>
                    <a:pt x="570" y="769"/>
                    <a:pt x="570" y="769"/>
                  </a:cubicBezTo>
                  <a:cubicBezTo>
                    <a:pt x="606" y="770"/>
                    <a:pt x="643" y="762"/>
                    <a:pt x="668" y="733"/>
                  </a:cubicBezTo>
                  <a:cubicBezTo>
                    <a:pt x="682" y="710"/>
                    <a:pt x="687" y="689"/>
                    <a:pt x="681" y="675"/>
                  </a:cubicBezTo>
                  <a:cubicBezTo>
                    <a:pt x="675" y="658"/>
                    <a:pt x="659" y="652"/>
                    <a:pt x="659" y="652"/>
                  </a:cubicBezTo>
                  <a:cubicBezTo>
                    <a:pt x="651" y="649"/>
                    <a:pt x="648" y="641"/>
                    <a:pt x="650" y="634"/>
                  </a:cubicBezTo>
                  <a:cubicBezTo>
                    <a:pt x="653" y="627"/>
                    <a:pt x="661" y="623"/>
                    <a:pt x="668" y="625"/>
                  </a:cubicBezTo>
                  <a:cubicBezTo>
                    <a:pt x="669" y="626"/>
                    <a:pt x="698" y="636"/>
                    <a:pt x="708" y="665"/>
                  </a:cubicBezTo>
                  <a:cubicBezTo>
                    <a:pt x="717" y="689"/>
                    <a:pt x="711" y="717"/>
                    <a:pt x="692" y="749"/>
                  </a:cubicBezTo>
                  <a:cubicBezTo>
                    <a:pt x="691" y="749"/>
                    <a:pt x="691" y="750"/>
                    <a:pt x="691" y="750"/>
                  </a:cubicBezTo>
                  <a:cubicBezTo>
                    <a:pt x="655" y="793"/>
                    <a:pt x="601" y="800"/>
                    <a:pt x="556" y="797"/>
                  </a:cubicBezTo>
                  <a:cubicBezTo>
                    <a:pt x="530" y="795"/>
                    <a:pt x="507" y="789"/>
                    <a:pt x="491" y="785"/>
                  </a:cubicBezTo>
                  <a:cubicBezTo>
                    <a:pt x="524" y="857"/>
                    <a:pt x="598" y="891"/>
                    <a:pt x="677" y="895"/>
                  </a:cubicBezTo>
                  <a:cubicBezTo>
                    <a:pt x="769" y="899"/>
                    <a:pt x="787" y="830"/>
                    <a:pt x="787" y="830"/>
                  </a:cubicBezTo>
                  <a:cubicBezTo>
                    <a:pt x="911" y="781"/>
                    <a:pt x="884" y="656"/>
                    <a:pt x="884" y="656"/>
                  </a:cubicBezTo>
                  <a:cubicBezTo>
                    <a:pt x="936" y="648"/>
                    <a:pt x="1005" y="590"/>
                    <a:pt x="1001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35" tIns="45718" rIns="91435" bIns="45718" numCol="1" anchor="t" anchorCtr="0" compatLnSpc="1">
              <a:prstTxWarp prst="textNoShape">
                <a:avLst/>
              </a:prstTxWarp>
            </a:bodyPr>
            <a:lstStyle/>
            <a:p>
              <a:pPr algn="just" defTabSz="866943" fontAlgn="base">
                <a:lnSpc>
                  <a:spcPct val="120000"/>
                </a:lnSpc>
              </a:pPr>
              <a:endParaRPr lang="id-ID" sz="758" dirty="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5" name="Oval 4">
            <a:extLst>
              <a:ext uri="{FF2B5EF4-FFF2-40B4-BE49-F238E27FC236}">
                <a16:creationId xmlns:a16="http://schemas.microsoft.com/office/drawing/2014/main" id="{CF85D489-066B-482B-D941-0751331D6770}"/>
              </a:ext>
            </a:extLst>
          </p:cNvPr>
          <p:cNvSpPr/>
          <p:nvPr/>
        </p:nvSpPr>
        <p:spPr>
          <a:xfrm>
            <a:off x="1868910" y="1790857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C0BA8A9-E248-9B7A-8C42-CDF14786D8BE}"/>
              </a:ext>
            </a:extLst>
          </p:cNvPr>
          <p:cNvSpPr txBox="1"/>
          <p:nvPr/>
        </p:nvSpPr>
        <p:spPr>
          <a:xfrm>
            <a:off x="2720691" y="2400315"/>
            <a:ext cx="4407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ar-SY" dirty="0"/>
              <a:t>" </a:t>
            </a:r>
            <a:r>
              <a:rPr lang="en-US" dirty="0"/>
              <a:t>When uploading a new </a:t>
            </a:r>
            <a:r>
              <a:rPr lang="en-US" dirty="0" err="1"/>
              <a:t>json</a:t>
            </a:r>
            <a:r>
              <a:rPr lang="en-US" dirty="0"/>
              <a:t> file, the displayed data did not change accordingly</a:t>
            </a:r>
            <a:r>
              <a:rPr lang="aa-ET" altLang="aa-ET" i="1" dirty="0">
                <a:latin typeface="Arial" panose="020B0604020202020204" pitchFamily="34" charset="0"/>
              </a:rPr>
              <a:t>"</a:t>
            </a:r>
            <a:endParaRPr lang="aa-ET" altLang="aa-ET" dirty="0">
              <a:latin typeface="Arial" panose="020B0604020202020204" pitchFamily="34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2CF549-F2C1-48F6-8738-28730598CA2C}"/>
              </a:ext>
            </a:extLst>
          </p:cNvPr>
          <p:cNvSpPr txBox="1"/>
          <p:nvPr/>
        </p:nvSpPr>
        <p:spPr>
          <a:xfrm>
            <a:off x="2636907" y="1799035"/>
            <a:ext cx="3842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Setting a different JSON as data source bug: </a:t>
            </a:r>
            <a:r>
              <a:rPr lang="en-US" b="1" dirty="0">
                <a:solidFill>
                  <a:srgbClr val="0CA64E"/>
                </a:solidFill>
              </a:rPr>
              <a:t>Fixed</a:t>
            </a:r>
          </a:p>
        </p:txBody>
      </p:sp>
      <p:sp>
        <p:nvSpPr>
          <p:cNvPr id="38" name="Oval 19">
            <a:extLst>
              <a:ext uri="{FF2B5EF4-FFF2-40B4-BE49-F238E27FC236}">
                <a16:creationId xmlns:a16="http://schemas.microsoft.com/office/drawing/2014/main" id="{65CEBAAB-C0E3-05C0-825D-5564EB8FC521}"/>
              </a:ext>
            </a:extLst>
          </p:cNvPr>
          <p:cNvSpPr/>
          <p:nvPr/>
        </p:nvSpPr>
        <p:spPr>
          <a:xfrm>
            <a:off x="1868911" y="3846205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02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66C1874-1826-71AE-334B-FC13AB819B03}"/>
              </a:ext>
            </a:extLst>
          </p:cNvPr>
          <p:cNvSpPr txBox="1"/>
          <p:nvPr/>
        </p:nvSpPr>
        <p:spPr>
          <a:xfrm>
            <a:off x="2851241" y="4303653"/>
            <a:ext cx="440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r-SY" dirty="0"/>
              <a:t>"</a:t>
            </a:r>
            <a:r>
              <a:rPr lang="en-US" dirty="0"/>
              <a:t>The system does not return an error when non-JSON files are uploaded.</a:t>
            </a:r>
            <a:r>
              <a:rPr lang="ar-SY" dirty="0"/>
              <a:t>"</a:t>
            </a:r>
            <a:endParaRPr 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6B0244D-D52E-F58F-8F60-80FDC71D01C0}"/>
              </a:ext>
            </a:extLst>
          </p:cNvPr>
          <p:cNvSpPr txBox="1"/>
          <p:nvPr/>
        </p:nvSpPr>
        <p:spPr>
          <a:xfrm>
            <a:off x="2636906" y="3791700"/>
            <a:ext cx="414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Error Handling for File Uploads: </a:t>
            </a:r>
            <a:r>
              <a:rPr lang="en-US" b="1" dirty="0">
                <a:solidFill>
                  <a:srgbClr val="0CA64E"/>
                </a:solidFill>
              </a:rPr>
              <a:t>Fixed</a:t>
            </a:r>
            <a:r>
              <a:rPr lang="en-US" b="1" dirty="0"/>
              <a:t> </a:t>
            </a:r>
            <a:r>
              <a:rPr lang="en-US" dirty="0"/>
              <a:t> </a:t>
            </a:r>
            <a:endParaRPr lang="ar-SY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5527CE-53B5-8D83-FD39-DC3A7162DF3E}"/>
              </a:ext>
            </a:extLst>
          </p:cNvPr>
          <p:cNvSpPr txBox="1">
            <a:spLocks/>
          </p:cNvSpPr>
          <p:nvPr/>
        </p:nvSpPr>
        <p:spPr>
          <a:xfrm>
            <a:off x="521214" y="98247"/>
            <a:ext cx="673762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Code Review Results</a:t>
            </a:r>
            <a:endParaRPr lang="aa-ET" dirty="0"/>
          </a:p>
        </p:txBody>
      </p:sp>
      <p:sp>
        <p:nvSpPr>
          <p:cNvPr id="2" name="מלבן 1"/>
          <p:cNvSpPr/>
          <p:nvPr/>
        </p:nvSpPr>
        <p:spPr>
          <a:xfrm>
            <a:off x="2006314" y="1016901"/>
            <a:ext cx="27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1" dirty="0">
                <a:latin typeface="Arial" panose="020B0604020202020204" pitchFamily="34" charset="0"/>
              </a:rPr>
              <a:t>Areas</a:t>
            </a:r>
            <a:r>
              <a:rPr lang="en-US" b="1" dirty="0"/>
              <a:t> </a:t>
            </a:r>
            <a:r>
              <a:rPr lang="en-US" b="1" dirty="0">
                <a:latin typeface="Arial" panose="020B0604020202020204" pitchFamily="34" charset="0"/>
              </a:rPr>
              <a:t>for Improvement</a:t>
            </a:r>
            <a:endParaRPr lang="aa-ET" altLang="aa-ET" b="1" dirty="0">
              <a:latin typeface="Arial" panose="020B0604020202020204" pitchFamily="34" charset="0"/>
            </a:endParaRPr>
          </a:p>
        </p:txBody>
      </p:sp>
      <p:sp>
        <p:nvSpPr>
          <p:cNvPr id="3" name="Oval 19">
            <a:extLst>
              <a:ext uri="{FF2B5EF4-FFF2-40B4-BE49-F238E27FC236}">
                <a16:creationId xmlns:a16="http://schemas.microsoft.com/office/drawing/2014/main" id="{C558DD2B-4BFE-0E65-C01B-9EDC1571A548}"/>
              </a:ext>
            </a:extLst>
          </p:cNvPr>
          <p:cNvSpPr/>
          <p:nvPr/>
        </p:nvSpPr>
        <p:spPr>
          <a:xfrm>
            <a:off x="1868909" y="5317287"/>
            <a:ext cx="629655" cy="629655"/>
          </a:xfrm>
          <a:prstGeom prst="ellipse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866943" fontAlgn="base">
              <a:lnSpc>
                <a:spcPct val="120000"/>
              </a:lnSpc>
            </a:pPr>
            <a:r>
              <a:rPr lang="en-US" sz="1327" dirty="0">
                <a:solidFill>
                  <a:prstClr val="white"/>
                </a:solidFill>
                <a:cs typeface="+mn-ea"/>
                <a:sym typeface="+mn-lt"/>
              </a:rPr>
              <a:t>03</a:t>
            </a:r>
          </a:p>
        </p:txBody>
      </p:sp>
      <p:sp>
        <p:nvSpPr>
          <p:cNvPr id="4" name="文本框 39">
            <a:extLst>
              <a:ext uri="{FF2B5EF4-FFF2-40B4-BE49-F238E27FC236}">
                <a16:creationId xmlns:a16="http://schemas.microsoft.com/office/drawing/2014/main" id="{75A4F233-F71D-9BD6-FDC8-1FE197A59E0A}"/>
              </a:ext>
            </a:extLst>
          </p:cNvPr>
          <p:cNvSpPr txBox="1"/>
          <p:nvPr/>
        </p:nvSpPr>
        <p:spPr>
          <a:xfrm>
            <a:off x="2599872" y="5262782"/>
            <a:ext cx="491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Downloading data as CSV file: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Unchanged </a:t>
            </a:r>
            <a:endParaRPr lang="ar-SY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38">
            <a:extLst>
              <a:ext uri="{FF2B5EF4-FFF2-40B4-BE49-F238E27FC236}">
                <a16:creationId xmlns:a16="http://schemas.microsoft.com/office/drawing/2014/main" id="{E7A3C78C-3EA2-BCE1-3C69-2ABB3291ED81}"/>
              </a:ext>
            </a:extLst>
          </p:cNvPr>
          <p:cNvSpPr txBox="1"/>
          <p:nvPr/>
        </p:nvSpPr>
        <p:spPr>
          <a:xfrm>
            <a:off x="2720691" y="5638007"/>
            <a:ext cx="4407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ar-SY" dirty="0"/>
              <a:t>“</a:t>
            </a:r>
            <a:r>
              <a:rPr lang="en-US" dirty="0"/>
              <a:t>There is no download as CSV feature</a:t>
            </a:r>
            <a:r>
              <a:rPr lang="ar-SY" dirty="0"/>
              <a:t>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82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63E73-18FF-2320-93F0-457BFEC3C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203" y="134912"/>
            <a:ext cx="3884371" cy="793935"/>
          </a:xfrm>
        </p:spPr>
        <p:txBody>
          <a:bodyPr/>
          <a:lstStyle/>
          <a:p>
            <a:pPr algn="r"/>
            <a:r>
              <a:rPr lang="he-IL" b="1" dirty="0"/>
              <a:t>תיק תחזוקה</a:t>
            </a:r>
            <a:endParaRPr lang="aa-ET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B47E4F-134A-6952-C29A-AC3487E0FC40}"/>
              </a:ext>
            </a:extLst>
          </p:cNvPr>
          <p:cNvSpPr txBox="1"/>
          <p:nvPr/>
        </p:nvSpPr>
        <p:spPr>
          <a:xfrm>
            <a:off x="1295400" y="1587500"/>
            <a:ext cx="9321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Establish Firebase connection, retrieve a Json file from firebase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Main Page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Projects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Employees Page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Notification Page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Upload Json page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Chatbot Page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Collaborations Page class</a:t>
            </a:r>
          </a:p>
        </p:txBody>
      </p:sp>
    </p:spTree>
    <p:extLst>
      <p:ext uri="{BB962C8B-B14F-4D97-AF65-F5344CB8AC3E}">
        <p14:creationId xmlns:p14="http://schemas.microsoft.com/office/powerpoint/2010/main" val="1016840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D24262CB-5056-892E-648F-61F45DC3182D}"/>
              </a:ext>
            </a:extLst>
          </p:cNvPr>
          <p:cNvGrpSpPr/>
          <p:nvPr/>
        </p:nvGrpSpPr>
        <p:grpSpPr>
          <a:xfrm>
            <a:off x="146958" y="244929"/>
            <a:ext cx="12045042" cy="6524171"/>
            <a:chOff x="1637523" y="2365766"/>
            <a:chExt cx="3374002" cy="3146992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F9F96D3-F8F7-E16E-D422-ECAC49A93C69}"/>
                </a:ext>
              </a:extLst>
            </p:cNvPr>
            <p:cNvSpPr/>
            <p:nvPr/>
          </p:nvSpPr>
          <p:spPr>
            <a:xfrm>
              <a:off x="3941745" y="2365766"/>
              <a:ext cx="1069780" cy="2501518"/>
            </a:xfrm>
            <a:prstGeom prst="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C199ACD-FEF3-AB73-6CF0-DCAF8CB02F43}"/>
                </a:ext>
              </a:extLst>
            </p:cNvPr>
            <p:cNvSpPr/>
            <p:nvPr/>
          </p:nvSpPr>
          <p:spPr>
            <a:xfrm>
              <a:off x="1637523" y="3534979"/>
              <a:ext cx="1122537" cy="1977779"/>
            </a:xfrm>
            <a:prstGeom prst="rect">
              <a:avLst/>
            </a:prstGeom>
            <a:gradFill>
              <a:gsLst>
                <a:gs pos="0">
                  <a:srgbClr val="8FDC60"/>
                </a:gs>
                <a:gs pos="91000">
                  <a:srgbClr val="33995C"/>
                </a:gs>
              </a:gsLst>
              <a:lin ang="5400000" scaled="1"/>
            </a:gra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F01C28-683C-3278-F71F-1F6A721CC90B}"/>
                </a:ext>
              </a:extLst>
            </p:cNvPr>
            <p:cNvSpPr/>
            <p:nvPr/>
          </p:nvSpPr>
          <p:spPr>
            <a:xfrm>
              <a:off x="1884966" y="2592969"/>
              <a:ext cx="2797870" cy="2639124"/>
            </a:xfrm>
            <a:prstGeom prst="rect">
              <a:avLst/>
            </a:prstGeom>
            <a:solidFill>
              <a:srgbClr val="F7FBF4"/>
            </a:solidFill>
            <a:ln w="38100">
              <a:solidFill>
                <a:srgbClr val="A9D18E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13ECF98F-1A4F-FEC9-D2A4-70CCC9B567B5}"/>
                </a:ext>
              </a:extLst>
            </p:cNvPr>
            <p:cNvSpPr txBox="1"/>
            <p:nvPr/>
          </p:nvSpPr>
          <p:spPr>
            <a:xfrm>
              <a:off x="2198792" y="2904700"/>
              <a:ext cx="2152240" cy="252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>
                      <a:lumMod val="25000"/>
                    </a:schemeClr>
                  </a:solidFill>
                  <a:cs typeface="+mn-ea"/>
                  <a:sym typeface="+mn-lt"/>
                </a:rPr>
                <a:t>video</a:t>
              </a:r>
              <a:endParaRPr lang="zh-CN" altLang="en-US" sz="28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HW3 cloud 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3916" y="822931"/>
            <a:ext cx="9781082" cy="525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09E2D-5FCD-8C98-D270-51FE60993D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1" y="2295"/>
            <a:ext cx="12192025" cy="68580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4702A41-5991-3B84-CC7B-6FF93BBDEEAD}"/>
              </a:ext>
            </a:extLst>
          </p:cNvPr>
          <p:cNvSpPr txBox="1"/>
          <p:nvPr/>
        </p:nvSpPr>
        <p:spPr>
          <a:xfrm>
            <a:off x="1584250" y="2166127"/>
            <a:ext cx="4609703" cy="36132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Adan Butto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Noor Amory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Maher Salman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Samira dabbah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Mohammed egbaria</a:t>
            </a:r>
          </a:p>
          <a:p>
            <a:pPr>
              <a:lnSpc>
                <a:spcPct val="120000"/>
              </a:lnSpc>
            </a:pP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haroni" panose="02010803020104030203" pitchFamily="2" charset="-79"/>
                <a:cs typeface="Aharoni" panose="02010803020104030203" pitchFamily="2" charset="-79"/>
                <a:sym typeface="+mn-lt"/>
              </a:rPr>
              <a:t>Asad saffouri</a:t>
            </a:r>
            <a:endParaRPr lang="he-IL" altLang="zh-CN" sz="32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haroni" panose="02010803020104030203" pitchFamily="2" charset="-79"/>
              <a:cs typeface="Aharoni" panose="02010803020104030203" pitchFamily="2" charset="-79"/>
              <a:sym typeface="+mn-lt"/>
            </a:endParaRPr>
          </a:p>
        </p:txBody>
      </p:sp>
      <p:pic>
        <p:nvPicPr>
          <p:cNvPr id="4" name="Picture 3" descr="A shark wearing glasses and a suit sitting at a desk with a computer&#10;&#10;Description automatically generated">
            <a:extLst>
              <a:ext uri="{FF2B5EF4-FFF2-40B4-BE49-F238E27FC236}">
                <a16:creationId xmlns:a16="http://schemas.microsoft.com/office/drawing/2014/main" id="{597362E4-2D8C-FD50-CA60-E6101FDBD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2637" y="1633444"/>
            <a:ext cx="3900284" cy="3900284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1BFAE6-F370-7269-6F6D-99E0DE6C92AA}"/>
              </a:ext>
            </a:extLst>
          </p:cNvPr>
          <p:cNvSpPr/>
          <p:nvPr/>
        </p:nvSpPr>
        <p:spPr>
          <a:xfrm>
            <a:off x="2503000" y="400942"/>
            <a:ext cx="520835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 Are Sharks</a:t>
            </a:r>
          </a:p>
        </p:txBody>
      </p:sp>
    </p:spTree>
    <p:extLst>
      <p:ext uri="{BB962C8B-B14F-4D97-AF65-F5344CB8AC3E}">
        <p14:creationId xmlns:p14="http://schemas.microsoft.com/office/powerpoint/2010/main" val="528680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8C3F68-726A-5835-C1DE-9374C12EBF1C}"/>
              </a:ext>
            </a:extLst>
          </p:cNvPr>
          <p:cNvSpPr txBox="1"/>
          <p:nvPr/>
        </p:nvSpPr>
        <p:spPr>
          <a:xfrm>
            <a:off x="633795" y="516119"/>
            <a:ext cx="2524150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Sources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13159CF4-B89C-DD20-B0D6-2D848B11B43B}"/>
              </a:ext>
            </a:extLst>
          </p:cNvPr>
          <p:cNvSpPr/>
          <p:nvPr/>
        </p:nvSpPr>
        <p:spPr>
          <a:xfrm>
            <a:off x="9843674" y="3547071"/>
            <a:ext cx="1025180" cy="2281970"/>
          </a:xfrm>
          <a:prstGeom prst="roundRect">
            <a:avLst/>
          </a:prstGeom>
          <a:gradFill>
            <a:gsLst>
              <a:gs pos="0">
                <a:srgbClr val="A9D18E"/>
              </a:gs>
              <a:gs pos="97000">
                <a:srgbClr val="33995C"/>
              </a:gs>
            </a:gsLst>
            <a:lin ang="5400000" scaled="1"/>
          </a:gradFill>
          <a:ln w="381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Freeform 35">
            <a:extLst>
              <a:ext uri="{FF2B5EF4-FFF2-40B4-BE49-F238E27FC236}">
                <a16:creationId xmlns:a16="http://schemas.microsoft.com/office/drawing/2014/main" id="{99902B42-FA15-43E4-E8C4-96D08FAC3590}"/>
              </a:ext>
            </a:extLst>
          </p:cNvPr>
          <p:cNvSpPr/>
          <p:nvPr/>
        </p:nvSpPr>
        <p:spPr bwMode="auto">
          <a:xfrm>
            <a:off x="10203071" y="5352968"/>
            <a:ext cx="306387" cy="247432"/>
          </a:xfrm>
          <a:custGeom>
            <a:avLst/>
            <a:gdLst>
              <a:gd name="T0" fmla="*/ 159 w 160"/>
              <a:gd name="T1" fmla="*/ 66 h 128"/>
              <a:gd name="T2" fmla="*/ 98 w 160"/>
              <a:gd name="T3" fmla="*/ 127 h 128"/>
              <a:gd name="T4" fmla="*/ 96 w 160"/>
              <a:gd name="T5" fmla="*/ 128 h 128"/>
              <a:gd name="T6" fmla="*/ 94 w 160"/>
              <a:gd name="T7" fmla="*/ 127 h 128"/>
              <a:gd name="T8" fmla="*/ 94 w 160"/>
              <a:gd name="T9" fmla="*/ 124 h 128"/>
              <a:gd name="T10" fmla="*/ 152 w 160"/>
              <a:gd name="T11" fmla="*/ 66 h 128"/>
              <a:gd name="T12" fmla="*/ 2 w 160"/>
              <a:gd name="T13" fmla="*/ 66 h 128"/>
              <a:gd name="T14" fmla="*/ 0 w 160"/>
              <a:gd name="T15" fmla="*/ 64 h 128"/>
              <a:gd name="T16" fmla="*/ 2 w 160"/>
              <a:gd name="T17" fmla="*/ 61 h 128"/>
              <a:gd name="T18" fmla="*/ 152 w 160"/>
              <a:gd name="T19" fmla="*/ 61 h 128"/>
              <a:gd name="T20" fmla="*/ 94 w 160"/>
              <a:gd name="T21" fmla="*/ 4 h 128"/>
              <a:gd name="T22" fmla="*/ 94 w 160"/>
              <a:gd name="T23" fmla="*/ 1 h 128"/>
              <a:gd name="T24" fmla="*/ 98 w 160"/>
              <a:gd name="T25" fmla="*/ 1 h 128"/>
              <a:gd name="T26" fmla="*/ 159 w 160"/>
              <a:gd name="T27" fmla="*/ 62 h 128"/>
              <a:gd name="T28" fmla="*/ 160 w 160"/>
              <a:gd name="T29" fmla="*/ 63 h 128"/>
              <a:gd name="T30" fmla="*/ 160 w 160"/>
              <a:gd name="T31" fmla="*/ 63 h 128"/>
              <a:gd name="T32" fmla="*/ 160 w 160"/>
              <a:gd name="T33" fmla="*/ 63 h 128"/>
              <a:gd name="T34" fmla="*/ 160 w 160"/>
              <a:gd name="T35" fmla="*/ 64 h 128"/>
              <a:gd name="T36" fmla="*/ 159 w 160"/>
              <a:gd name="T37" fmla="*/ 6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0" h="128">
                <a:moveTo>
                  <a:pt x="159" y="66"/>
                </a:moveTo>
                <a:cubicBezTo>
                  <a:pt x="98" y="127"/>
                  <a:pt x="98" y="127"/>
                  <a:pt x="98" y="127"/>
                </a:cubicBezTo>
                <a:cubicBezTo>
                  <a:pt x="97" y="128"/>
                  <a:pt x="97" y="128"/>
                  <a:pt x="96" y="128"/>
                </a:cubicBezTo>
                <a:cubicBezTo>
                  <a:pt x="95" y="128"/>
                  <a:pt x="95" y="128"/>
                  <a:pt x="94" y="127"/>
                </a:cubicBezTo>
                <a:cubicBezTo>
                  <a:pt x="93" y="126"/>
                  <a:pt x="93" y="125"/>
                  <a:pt x="94" y="124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0" y="65"/>
                  <a:pt x="0" y="64"/>
                </a:cubicBezTo>
                <a:cubicBezTo>
                  <a:pt x="0" y="63"/>
                  <a:pt x="1" y="61"/>
                  <a:pt x="2" y="61"/>
                </a:cubicBezTo>
                <a:cubicBezTo>
                  <a:pt x="152" y="61"/>
                  <a:pt x="152" y="61"/>
                  <a:pt x="152" y="61"/>
                </a:cubicBezTo>
                <a:cubicBezTo>
                  <a:pt x="94" y="4"/>
                  <a:pt x="94" y="4"/>
                  <a:pt x="94" y="4"/>
                </a:cubicBezTo>
                <a:cubicBezTo>
                  <a:pt x="93" y="3"/>
                  <a:pt x="93" y="2"/>
                  <a:pt x="94" y="1"/>
                </a:cubicBezTo>
                <a:cubicBezTo>
                  <a:pt x="95" y="0"/>
                  <a:pt x="97" y="0"/>
                  <a:pt x="98" y="1"/>
                </a:cubicBezTo>
                <a:cubicBezTo>
                  <a:pt x="159" y="62"/>
                  <a:pt x="159" y="62"/>
                  <a:pt x="159" y="62"/>
                </a:cubicBezTo>
                <a:cubicBezTo>
                  <a:pt x="159" y="62"/>
                  <a:pt x="160" y="62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3"/>
                  <a:pt x="160" y="63"/>
                  <a:pt x="160" y="63"/>
                </a:cubicBezTo>
                <a:cubicBezTo>
                  <a:pt x="160" y="64"/>
                  <a:pt x="160" y="64"/>
                  <a:pt x="160" y="64"/>
                </a:cubicBezTo>
                <a:cubicBezTo>
                  <a:pt x="160" y="65"/>
                  <a:pt x="160" y="65"/>
                  <a:pt x="159" y="6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ffectLst>
            <a:outerShdw blurRad="114300" dist="63500" dir="4800000" algn="tl" rotWithShape="0">
              <a:schemeClr val="tx2">
                <a:lumMod val="7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521538-7BC7-8EDD-D9FD-DD799D3054A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44599" y="1742164"/>
            <a:ext cx="2878068" cy="3382163"/>
          </a:xfrm>
          <a:prstGeom prst="roundRect">
            <a:avLst>
              <a:gd name="adj" fmla="val 12254"/>
            </a:avLst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E6F5D2B-C7DD-7CA6-F024-E88E92A79525}"/>
              </a:ext>
            </a:extLst>
          </p:cNvPr>
          <p:cNvCxnSpPr>
            <a:cxnSpLocks/>
          </p:cNvCxnSpPr>
          <p:nvPr/>
        </p:nvCxnSpPr>
        <p:spPr>
          <a:xfrm>
            <a:off x="540331" y="1239316"/>
            <a:ext cx="2711078" cy="0"/>
          </a:xfrm>
          <a:prstGeom prst="line">
            <a:avLst/>
          </a:prstGeom>
          <a:ln w="19050">
            <a:solidFill>
              <a:srgbClr val="A9D18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1">
            <a:extLst>
              <a:ext uri="{FF2B5EF4-FFF2-40B4-BE49-F238E27FC236}">
                <a16:creationId xmlns:a16="http://schemas.microsoft.com/office/drawing/2014/main" id="{29647B14-2D80-0A83-C8FD-5721B481A000}"/>
              </a:ext>
            </a:extLst>
          </p:cNvPr>
          <p:cNvSpPr/>
          <p:nvPr/>
        </p:nvSpPr>
        <p:spPr>
          <a:xfrm>
            <a:off x="194631" y="1620390"/>
            <a:ext cx="11167172" cy="426637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Firebase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(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Google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Cloud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cs typeface="Calibri" panose="020F0502020204030204"/>
            </a:endParaRP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Python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Offical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Documentation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NLTK (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Natural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Language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Toolkiot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)</a:t>
            </a: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Matplotlib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ReportLab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Tailwind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CSS</a:t>
            </a: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Google</a:t>
            </a:r>
            <a:r>
              <a:rPr lang="he-IL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 </a:t>
            </a: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Collab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ChatGPT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  <a:p>
            <a:pPr marL="342900" indent="-342900">
              <a:buAutoNum type="arabicPeriod"/>
            </a:pPr>
            <a:r>
              <a:rPr lang="he-IL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Wikipeida</a:t>
            </a:r>
            <a:endParaRPr lang="he-IL" sz="2400" dirty="0">
              <a:solidFill>
                <a:schemeClr val="tx1">
                  <a:lumMod val="65000"/>
                  <a:lumOff val="3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648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F7CA0E38-AB9E-3E65-621C-58506F56CBF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1" y="2295"/>
            <a:ext cx="12192025" cy="6858014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8A758982-59D1-492E-692E-9946353B9C76}"/>
              </a:ext>
            </a:extLst>
          </p:cNvPr>
          <p:cNvGrpSpPr/>
          <p:nvPr/>
        </p:nvGrpSpPr>
        <p:grpSpPr>
          <a:xfrm flipH="1">
            <a:off x="2785548" y="2779417"/>
            <a:ext cx="7571166" cy="2035651"/>
            <a:chOff x="1838542" y="2498382"/>
            <a:chExt cx="7573453" cy="240294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AB76A9A-6B2E-B708-0381-AA64A3793BA2}"/>
                </a:ext>
              </a:extLst>
            </p:cNvPr>
            <p:cNvSpPr txBox="1"/>
            <p:nvPr/>
          </p:nvSpPr>
          <p:spPr>
            <a:xfrm>
              <a:off x="1838542" y="2498382"/>
              <a:ext cx="757345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9600" dirty="0">
                  <a:solidFill>
                    <a:schemeClr val="bg2">
                      <a:lumMod val="25000"/>
                    </a:schemeClr>
                  </a:solidFill>
                  <a:latin typeface="造字工房悦黑体验版纤细体" pitchFamily="50" charset="-122"/>
                  <a:ea typeface="造字工房悦黑体验版纤细体" pitchFamily="50" charset="-122"/>
                  <a:cs typeface="+mn-ea"/>
                  <a:sym typeface="+mn-lt"/>
                </a:rPr>
                <a:t>THANK YOU</a:t>
              </a:r>
            </a:p>
          </p:txBody>
        </p:sp>
        <p:pic>
          <p:nvPicPr>
            <p:cNvPr id="29" name="图形 28" descr="用户 纯色填充">
              <a:extLst>
                <a:ext uri="{FF2B5EF4-FFF2-40B4-BE49-F238E27FC236}">
                  <a16:creationId xmlns:a16="http://schemas.microsoft.com/office/drawing/2014/main" id="{C15C57B9-FD13-3391-5F19-CA589E05C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18390" y="4525440"/>
              <a:ext cx="370550" cy="375883"/>
            </a:xfrm>
            <a:prstGeom prst="rect">
              <a:avLst/>
            </a:prstGeom>
          </p:spPr>
        </p:pic>
      </p:grpSp>
      <p:sp>
        <p:nvSpPr>
          <p:cNvPr id="2" name="Freeform 6">
            <a:extLst>
              <a:ext uri="{FF2B5EF4-FFF2-40B4-BE49-F238E27FC236}">
                <a16:creationId xmlns:a16="http://schemas.microsoft.com/office/drawing/2014/main" id="{CB0D6353-1B51-7013-FE71-8E3780D8A1C9}"/>
              </a:ext>
            </a:extLst>
          </p:cNvPr>
          <p:cNvSpPr>
            <a:spLocks noEditPoints="1"/>
          </p:cNvSpPr>
          <p:nvPr/>
        </p:nvSpPr>
        <p:spPr bwMode="auto">
          <a:xfrm>
            <a:off x="9735094" y="5032229"/>
            <a:ext cx="1498759" cy="1843072"/>
          </a:xfrm>
          <a:custGeom>
            <a:avLst/>
            <a:gdLst>
              <a:gd name="T0" fmla="*/ 341634 w 360"/>
              <a:gd name="T1" fmla="*/ 456131 h 368"/>
              <a:gd name="T2" fmla="*/ 439244 w 360"/>
              <a:gd name="T3" fmla="*/ 339995 h 368"/>
              <a:gd name="T4" fmla="*/ 605854 w 360"/>
              <a:gd name="T5" fmla="*/ 85840 h 368"/>
              <a:gd name="T6" fmla="*/ 582293 w 360"/>
              <a:gd name="T7" fmla="*/ 62276 h 368"/>
              <a:gd name="T8" fmla="*/ 466171 w 360"/>
              <a:gd name="T9" fmla="*/ 62276 h 368"/>
              <a:gd name="T10" fmla="*/ 302927 w 360"/>
              <a:gd name="T11" fmla="*/ 0 h 368"/>
              <a:gd name="T12" fmla="*/ 139683 w 360"/>
              <a:gd name="T13" fmla="*/ 62276 h 368"/>
              <a:gd name="T14" fmla="*/ 23561 w 360"/>
              <a:gd name="T15" fmla="*/ 62276 h 368"/>
              <a:gd name="T16" fmla="*/ 0 w 360"/>
              <a:gd name="T17" fmla="*/ 85840 h 368"/>
              <a:gd name="T18" fmla="*/ 164927 w 360"/>
              <a:gd name="T19" fmla="*/ 339995 h 368"/>
              <a:gd name="T20" fmla="*/ 262537 w 360"/>
              <a:gd name="T21" fmla="*/ 456131 h 368"/>
              <a:gd name="T22" fmla="*/ 262537 w 360"/>
              <a:gd name="T23" fmla="*/ 499893 h 368"/>
              <a:gd name="T24" fmla="*/ 153146 w 360"/>
              <a:gd name="T25" fmla="*/ 558803 h 368"/>
              <a:gd name="T26" fmla="*/ 302927 w 360"/>
              <a:gd name="T27" fmla="*/ 619396 h 368"/>
              <a:gd name="T28" fmla="*/ 452708 w 360"/>
              <a:gd name="T29" fmla="*/ 558803 h 368"/>
              <a:gd name="T30" fmla="*/ 341634 w 360"/>
              <a:gd name="T31" fmla="*/ 499893 h 368"/>
              <a:gd name="T32" fmla="*/ 341634 w 360"/>
              <a:gd name="T33" fmla="*/ 456131 h 368"/>
              <a:gd name="T34" fmla="*/ 435878 w 360"/>
              <a:gd name="T35" fmla="*/ 286134 h 368"/>
              <a:gd name="T36" fmla="*/ 472903 w 360"/>
              <a:gd name="T37" fmla="*/ 109404 h 368"/>
              <a:gd name="T38" fmla="*/ 557049 w 360"/>
              <a:gd name="T39" fmla="*/ 109404 h 368"/>
              <a:gd name="T40" fmla="*/ 435878 w 360"/>
              <a:gd name="T41" fmla="*/ 286134 h 368"/>
              <a:gd name="T42" fmla="*/ 302927 w 360"/>
              <a:gd name="T43" fmla="*/ 40395 h 368"/>
              <a:gd name="T44" fmla="*/ 430830 w 360"/>
              <a:gd name="T45" fmla="*/ 92573 h 368"/>
              <a:gd name="T46" fmla="*/ 302927 w 360"/>
              <a:gd name="T47" fmla="*/ 144750 h 368"/>
              <a:gd name="T48" fmla="*/ 175024 w 360"/>
              <a:gd name="T49" fmla="*/ 92573 h 368"/>
              <a:gd name="T50" fmla="*/ 302927 w 360"/>
              <a:gd name="T51" fmla="*/ 40395 h 368"/>
              <a:gd name="T52" fmla="*/ 48805 w 360"/>
              <a:gd name="T53" fmla="*/ 109404 h 368"/>
              <a:gd name="T54" fmla="*/ 132951 w 360"/>
              <a:gd name="T55" fmla="*/ 109404 h 368"/>
              <a:gd name="T56" fmla="*/ 169976 w 360"/>
              <a:gd name="T57" fmla="*/ 286134 h 368"/>
              <a:gd name="T58" fmla="*/ 48805 w 360"/>
              <a:gd name="T59" fmla="*/ 109404 h 36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78BA79"/>
          </a:solidFill>
          <a:ln>
            <a:noFill/>
          </a:ln>
        </p:spPr>
        <p:txBody>
          <a:bodyPr/>
          <a:lstStyle/>
          <a:p>
            <a:endParaRPr lang="zh-CN" altLang="en-US" sz="24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298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E09E2D-5FCD-8C98-D270-51FE60993D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421" y="2295"/>
            <a:ext cx="12192025" cy="685801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AE650DA-CFB8-FE14-A3ED-DD74C0F90A7A}"/>
              </a:ext>
            </a:extLst>
          </p:cNvPr>
          <p:cNvSpPr txBox="1"/>
          <p:nvPr/>
        </p:nvSpPr>
        <p:spPr>
          <a:xfrm>
            <a:off x="2486526" y="989953"/>
            <a:ext cx="7990740" cy="258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41978"/>
              </a:lnSpc>
              <a:defRPr sz="280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en-US" altLang="zh-CN" sz="6000" dirty="0" err="1">
                <a:solidFill>
                  <a:schemeClr val="tx1"/>
                </a:solidFill>
                <a:cs typeface="Arial" panose="020B0604020202020204" pitchFamily="34" charset="0"/>
              </a:rPr>
              <a:t>OnShape</a:t>
            </a:r>
            <a:r>
              <a:rPr lang="en-US" altLang="zh-CN" sz="6000" dirty="0">
                <a:solidFill>
                  <a:schemeClr val="tx1"/>
                </a:solidFill>
                <a:cs typeface="Arial" panose="020B0604020202020204" pitchFamily="34" charset="0"/>
              </a:rPr>
              <a:t> Insights</a:t>
            </a:r>
            <a:endParaRPr lang="ko-KR" altLang="en-US" sz="6000" dirty="0">
              <a:solidFill>
                <a:schemeClr val="tx1"/>
              </a:solidFill>
              <a:cs typeface="Arial" panose="020B0604020202020204" pitchFamily="34" charset="0"/>
            </a:endParaRPr>
          </a:p>
          <a:p>
            <a:pPr algn="r"/>
            <a:endParaRPr lang="en-US" altLang="zh-CN" sz="6100" dirty="0">
              <a:latin typeface="造字工房悦黑体验版纤细体" pitchFamily="50" charset="-122"/>
              <a:ea typeface="造字工房悦黑体验版纤细体" pitchFamily="50" charset="-122"/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702A41-5991-3B84-CC7B-6FF93BBDEEAD}"/>
              </a:ext>
            </a:extLst>
          </p:cNvPr>
          <p:cNvSpPr txBox="1"/>
          <p:nvPr/>
        </p:nvSpPr>
        <p:spPr>
          <a:xfrm>
            <a:off x="866294" y="2598032"/>
            <a:ext cx="10764233" cy="29986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 rtl="1">
              <a:lnSpc>
                <a:spcPct val="120000"/>
              </a:lnSpc>
            </a:pPr>
            <a:r>
              <a:rPr lang="he-IL" sz="3200" dirty="0"/>
              <a:t>מטרת המערכת: סיוע בניתוח והבנה של נתוני פרויקטים ועובדים, כולל סטטיסטיקות וגרפים להמחשת מדדים מרכזיים</a:t>
            </a:r>
          </a:p>
          <a:p>
            <a:pPr algn="r" rtl="1">
              <a:lnSpc>
                <a:spcPct val="120000"/>
              </a:lnSpc>
            </a:pPr>
            <a:endParaRPr lang="he-IL" sz="3200" dirty="0"/>
          </a:p>
          <a:p>
            <a:pPr marL="457200" indent="-457200" algn="r" rt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e-IL" sz="3200" dirty="0"/>
              <a:t>מערכת אינטראקטיבית לניתוח נתוני פרויקטים ועובדים.</a:t>
            </a:r>
          </a:p>
          <a:p>
            <a:pPr marL="457200" indent="-457200" algn="r" rt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he-IL" sz="3200" dirty="0"/>
              <a:t>הצגת נתונים ויזואלית המאפשרת קבלת החלטות מושכלות.</a:t>
            </a:r>
            <a:endParaRPr lang="he-IL" altLang="zh-CN" sz="3200" dirty="0">
              <a:solidFill>
                <a:schemeClr val="tx1">
                  <a:lumMod val="95000"/>
                  <a:lumOff val="5000"/>
                  <a:alpha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1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E8C3F68-726A-5835-C1DE-9374C12EBF1C}"/>
              </a:ext>
            </a:extLst>
          </p:cNvPr>
          <p:cNvSpPr txBox="1"/>
          <p:nvPr/>
        </p:nvSpPr>
        <p:spPr>
          <a:xfrm>
            <a:off x="2328755" y="1010516"/>
            <a:ext cx="1617603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Chatbot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FA3C21BB-4EAF-7D6E-1DC0-C78C5E5B1788}"/>
              </a:ext>
            </a:extLst>
          </p:cNvPr>
          <p:cNvSpPr txBox="1"/>
          <p:nvPr/>
        </p:nvSpPr>
        <p:spPr>
          <a:xfrm>
            <a:off x="5458203" y="-13469"/>
            <a:ext cx="5863080" cy="1029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41978"/>
              </a:lnSpc>
              <a:defRPr sz="2800">
                <a:solidFill>
                  <a:schemeClr val="bg2">
                    <a:lumMod val="2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r"/>
            <a:r>
              <a:rPr lang="he-IL" altLang="zh-CN" sz="4800" dirty="0">
                <a:latin typeface="造字工房悦黑体验版纤细体" pitchFamily="50" charset="-122"/>
                <a:ea typeface="造字工房悦黑体验版纤细体" pitchFamily="50" charset="-122"/>
                <a:cs typeface="+mn-ea"/>
                <a:sym typeface="+mn-lt"/>
              </a:rPr>
              <a:t>המוצר שלנו</a:t>
            </a:r>
            <a:endParaRPr lang="en-US" altLang="zh-CN" sz="4800" dirty="0">
              <a:latin typeface="造字工房悦黑体验版纤细体" pitchFamily="50" charset="-122"/>
              <a:ea typeface="造字工房悦黑体验版纤细体" pitchFamily="50" charset="-122"/>
              <a:cs typeface="+mn-ea"/>
              <a:sym typeface="+mn-lt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DBD4E3E-F722-B50C-0DE6-4000E6643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83" t="4059" r="14367" b="7581"/>
          <a:stretch/>
        </p:blipFill>
        <p:spPr>
          <a:xfrm>
            <a:off x="4803796" y="2165684"/>
            <a:ext cx="2463278" cy="22138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90AB526-FEDF-00CA-8BDD-8D8A01FF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203" y="2582778"/>
            <a:ext cx="1092625" cy="977611"/>
          </a:xfrm>
          <a:prstGeom prst="rect">
            <a:avLst/>
          </a:prstGeom>
        </p:spPr>
      </p:pic>
      <p:sp>
        <p:nvSpPr>
          <p:cNvPr id="18" name="文本框 6">
            <a:extLst>
              <a:ext uri="{FF2B5EF4-FFF2-40B4-BE49-F238E27FC236}">
                <a16:creationId xmlns:a16="http://schemas.microsoft.com/office/drawing/2014/main" id="{C264389D-15EC-7BD8-D77A-1BF499CF1759}"/>
              </a:ext>
            </a:extLst>
          </p:cNvPr>
          <p:cNvSpPr txBox="1"/>
          <p:nvPr/>
        </p:nvSpPr>
        <p:spPr>
          <a:xfrm>
            <a:off x="1474048" y="2523465"/>
            <a:ext cx="1664874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Project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6">
            <a:extLst>
              <a:ext uri="{FF2B5EF4-FFF2-40B4-BE49-F238E27FC236}">
                <a16:creationId xmlns:a16="http://schemas.microsoft.com/office/drawing/2014/main" id="{4E8C84BF-9EB6-4843-49D3-095644D10038}"/>
              </a:ext>
            </a:extLst>
          </p:cNvPr>
          <p:cNvSpPr txBox="1"/>
          <p:nvPr/>
        </p:nvSpPr>
        <p:spPr>
          <a:xfrm>
            <a:off x="1928558" y="4503449"/>
            <a:ext cx="1989499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Employees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6">
            <a:extLst>
              <a:ext uri="{FF2B5EF4-FFF2-40B4-BE49-F238E27FC236}">
                <a16:creationId xmlns:a16="http://schemas.microsoft.com/office/drawing/2014/main" id="{8E58C075-AFD6-718F-29F1-67ED1C0BA3D8}"/>
              </a:ext>
            </a:extLst>
          </p:cNvPr>
          <p:cNvSpPr txBox="1"/>
          <p:nvPr/>
        </p:nvSpPr>
        <p:spPr>
          <a:xfrm>
            <a:off x="8797133" y="1701248"/>
            <a:ext cx="2524150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Notification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6">
            <a:extLst>
              <a:ext uri="{FF2B5EF4-FFF2-40B4-BE49-F238E27FC236}">
                <a16:creationId xmlns:a16="http://schemas.microsoft.com/office/drawing/2014/main" id="{6BAD6224-72E6-0DE5-A440-CA0968429934}"/>
              </a:ext>
            </a:extLst>
          </p:cNvPr>
          <p:cNvSpPr txBox="1"/>
          <p:nvPr/>
        </p:nvSpPr>
        <p:spPr>
          <a:xfrm>
            <a:off x="8500386" y="3929600"/>
            <a:ext cx="2524150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Upload </a:t>
            </a:r>
            <a:r>
              <a:rPr lang="en-US" altLang="zh-CN" sz="2800" dirty="0" err="1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json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17">
            <a:extLst>
              <a:ext uri="{FF2B5EF4-FFF2-40B4-BE49-F238E27FC236}">
                <a16:creationId xmlns:a16="http://schemas.microsoft.com/office/drawing/2014/main" id="{A990B435-E1D4-8539-8B01-D5EF4AA296FA}"/>
              </a:ext>
            </a:extLst>
          </p:cNvPr>
          <p:cNvSpPr txBox="1"/>
          <p:nvPr/>
        </p:nvSpPr>
        <p:spPr>
          <a:xfrm>
            <a:off x="1166124" y="5128167"/>
            <a:ext cx="328658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צפייה בסטטיסטיקה מפורטת הקשורה לעובדים בודדים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17">
            <a:extLst>
              <a:ext uri="{FF2B5EF4-FFF2-40B4-BE49-F238E27FC236}">
                <a16:creationId xmlns:a16="http://schemas.microsoft.com/office/drawing/2014/main" id="{E4668619-3E37-A53C-8D60-D29A098728AC}"/>
              </a:ext>
            </a:extLst>
          </p:cNvPr>
          <p:cNvSpPr txBox="1"/>
          <p:nvPr/>
        </p:nvSpPr>
        <p:spPr>
          <a:xfrm>
            <a:off x="599031" y="3092033"/>
            <a:ext cx="2634398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בחירה והצגה של פרטים הקשורים לפרויקטים ספציפיים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17">
            <a:extLst>
              <a:ext uri="{FF2B5EF4-FFF2-40B4-BE49-F238E27FC236}">
                <a16:creationId xmlns:a16="http://schemas.microsoft.com/office/drawing/2014/main" id="{54C5FD37-19F7-2C5B-E081-15F9E02B0CEF}"/>
              </a:ext>
            </a:extLst>
          </p:cNvPr>
          <p:cNvSpPr txBox="1"/>
          <p:nvPr/>
        </p:nvSpPr>
        <p:spPr>
          <a:xfrm>
            <a:off x="1117703" y="1591672"/>
            <a:ext cx="3286584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סיוע למשתמש בניווט באתר ועזרה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17">
            <a:extLst>
              <a:ext uri="{FF2B5EF4-FFF2-40B4-BE49-F238E27FC236}">
                <a16:creationId xmlns:a16="http://schemas.microsoft.com/office/drawing/2014/main" id="{87A62403-F300-54B8-B412-258D25E0F820}"/>
              </a:ext>
            </a:extLst>
          </p:cNvPr>
          <p:cNvSpPr txBox="1"/>
          <p:nvPr/>
        </p:nvSpPr>
        <p:spPr>
          <a:xfrm>
            <a:off x="8124698" y="4589084"/>
            <a:ext cx="2365187" cy="405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העלות קבצי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JSON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6" name="文本框 17">
            <a:extLst>
              <a:ext uri="{FF2B5EF4-FFF2-40B4-BE49-F238E27FC236}">
                <a16:creationId xmlns:a16="http://schemas.microsoft.com/office/drawing/2014/main" id="{2973946D-2AEB-6D41-2ECD-05E2157B2643}"/>
              </a:ext>
            </a:extLst>
          </p:cNvPr>
          <p:cNvSpPr txBox="1"/>
          <p:nvPr/>
        </p:nvSpPr>
        <p:spPr>
          <a:xfrm>
            <a:off x="8034699" y="2360211"/>
            <a:ext cx="3286584" cy="754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סקירה כללית של התראות והודעות חשובות הקשורות לפרויקטים ולעובדים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A4EA35D-8E4D-9701-A6C4-64CE6303828C}"/>
              </a:ext>
            </a:extLst>
          </p:cNvPr>
          <p:cNvCxnSpPr>
            <a:cxnSpLocks/>
            <a:endCxn id="7" idx="3"/>
          </p:cNvCxnSpPr>
          <p:nvPr/>
        </p:nvCxnSpPr>
        <p:spPr>
          <a:xfrm flipH="1" flipV="1">
            <a:off x="3946358" y="1339998"/>
            <a:ext cx="1220363" cy="825685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747141D-9E80-1D8B-7881-A6378A83EBCC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3138922" y="2852947"/>
            <a:ext cx="1603035" cy="0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BEA069B-3E7B-0AFF-8FFD-660884B55E02}"/>
              </a:ext>
            </a:extLst>
          </p:cNvPr>
          <p:cNvCxnSpPr>
            <a:cxnSpLocks/>
            <a:endCxn id="19" idx="3"/>
          </p:cNvCxnSpPr>
          <p:nvPr/>
        </p:nvCxnSpPr>
        <p:spPr>
          <a:xfrm flipH="1">
            <a:off x="3918057" y="3846727"/>
            <a:ext cx="1022911" cy="986204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D1D1117-8361-3EA5-2551-1806066E9DD3}"/>
              </a:ext>
            </a:extLst>
          </p:cNvPr>
          <p:cNvCxnSpPr>
            <a:cxnSpLocks/>
            <a:endCxn id="20" idx="1"/>
          </p:cNvCxnSpPr>
          <p:nvPr/>
        </p:nvCxnSpPr>
        <p:spPr>
          <a:xfrm flipV="1">
            <a:off x="7267074" y="2030730"/>
            <a:ext cx="1530059" cy="329481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507AA0-4A74-C729-5FF9-04119C444347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7267074" y="3743096"/>
            <a:ext cx="1233312" cy="515986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6">
            <a:extLst>
              <a:ext uri="{FF2B5EF4-FFF2-40B4-BE49-F238E27FC236}">
                <a16:creationId xmlns:a16="http://schemas.microsoft.com/office/drawing/2014/main" id="{5CF19F2E-90D9-60FC-3B65-5751C8D82939}"/>
              </a:ext>
            </a:extLst>
          </p:cNvPr>
          <p:cNvSpPr txBox="1"/>
          <p:nvPr/>
        </p:nvSpPr>
        <p:spPr>
          <a:xfrm>
            <a:off x="6035435" y="4957470"/>
            <a:ext cx="1989499" cy="658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1978"/>
              </a:lnSpc>
            </a:pPr>
            <a:r>
              <a:rPr lang="en-US" altLang="zh-CN" sz="2800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Main Page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17">
            <a:extLst>
              <a:ext uri="{FF2B5EF4-FFF2-40B4-BE49-F238E27FC236}">
                <a16:creationId xmlns:a16="http://schemas.microsoft.com/office/drawing/2014/main" id="{D540EDF8-473B-7735-F3AA-729B9C49EE3F}"/>
              </a:ext>
            </a:extLst>
          </p:cNvPr>
          <p:cNvSpPr txBox="1"/>
          <p:nvPr/>
        </p:nvSpPr>
        <p:spPr>
          <a:xfrm>
            <a:off x="5458203" y="5529199"/>
            <a:ext cx="2365187" cy="753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>
              <a:lnSpc>
                <a:spcPct val="141978"/>
              </a:lnSpc>
            </a:pPr>
            <a:r>
              <a:rPr lang="he-IL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מספר פרויקטים, עובדים ופעולות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EB59C5A-5598-A99B-6D23-23C88805BB88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6940390" y="3846727"/>
            <a:ext cx="89795" cy="1110743"/>
          </a:xfrm>
          <a:prstGeom prst="straightConnector1">
            <a:avLst/>
          </a:prstGeom>
          <a:ln>
            <a:solidFill>
              <a:srgbClr val="0CA6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152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7487588" y="69415"/>
            <a:ext cx="3980340" cy="1324669"/>
          </a:xfrm>
        </p:spPr>
        <p:txBody>
          <a:bodyPr/>
          <a:lstStyle/>
          <a:p>
            <a:pPr algn="r"/>
            <a:r>
              <a:rPr lang="he-IL" dirty="0">
                <a:latin typeface="字魂59号-创粗黑"/>
              </a:rPr>
              <a:t>פיצ'רים</a:t>
            </a:r>
            <a:r>
              <a:rPr lang="he-IL" dirty="0"/>
              <a:t> </a:t>
            </a:r>
            <a:r>
              <a:rPr lang="he-IL" dirty="0">
                <a:latin typeface="字魂59号-创粗黑"/>
              </a:rPr>
              <a:t>עיקריים</a:t>
            </a:r>
            <a:r>
              <a:rPr lang="he-IL" dirty="0"/>
              <a:t> </a:t>
            </a: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72" y="1041481"/>
            <a:ext cx="8222105" cy="5446656"/>
          </a:xfrm>
          <a:prstGeom prst="rect">
            <a:avLst/>
          </a:prstGeom>
        </p:spPr>
      </p:pic>
      <p:sp>
        <p:nvSpPr>
          <p:cNvPr id="6" name="流程图: 接点 42">
            <a:extLst>
              <a:ext uri="{FF2B5EF4-FFF2-40B4-BE49-F238E27FC236}">
                <a16:creationId xmlns:a16="http://schemas.microsoft.com/office/drawing/2014/main" id="{AA858B14-A1FA-C90E-BF09-20E653BB5281}"/>
              </a:ext>
            </a:extLst>
          </p:cNvPr>
          <p:cNvSpPr/>
          <p:nvPr/>
        </p:nvSpPr>
        <p:spPr>
          <a:xfrm>
            <a:off x="10977558" y="1204762"/>
            <a:ext cx="698556" cy="693440"/>
          </a:xfrm>
          <a:prstGeom prst="flowChartConnector">
            <a:avLst/>
          </a:prstGeom>
          <a:gradFill>
            <a:gsLst>
              <a:gs pos="0">
                <a:srgbClr val="3FBC72"/>
              </a:gs>
              <a:gs pos="100000">
                <a:srgbClr val="33995C"/>
              </a:gs>
            </a:gsLst>
            <a:lin ang="5400000" scaled="1"/>
          </a:gra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61235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36" y="1843395"/>
            <a:ext cx="10185466" cy="4534009"/>
          </a:xfrm>
          <a:prstGeom prst="rect">
            <a:avLst/>
          </a:prstGeom>
        </p:spPr>
      </p:pic>
      <p:sp>
        <p:nvSpPr>
          <p:cNvPr id="5" name="流程图: 接点 42">
            <a:extLst>
              <a:ext uri="{FF2B5EF4-FFF2-40B4-BE49-F238E27FC236}">
                <a16:creationId xmlns:a16="http://schemas.microsoft.com/office/drawing/2014/main" id="{8EDF6874-3BD6-C056-6951-E86E84F74838}"/>
              </a:ext>
            </a:extLst>
          </p:cNvPr>
          <p:cNvSpPr/>
          <p:nvPr/>
        </p:nvSpPr>
        <p:spPr>
          <a:xfrm>
            <a:off x="10805170" y="584615"/>
            <a:ext cx="698556" cy="630279"/>
          </a:xfrm>
          <a:prstGeom prst="flowChartConnector">
            <a:avLst/>
          </a:prstGeom>
          <a:gradFill>
            <a:gsLst>
              <a:gs pos="0">
                <a:srgbClr val="3FBC72"/>
              </a:gs>
              <a:gs pos="100000">
                <a:srgbClr val="33995C"/>
              </a:gs>
            </a:gsLst>
            <a:lin ang="5400000" scaled="1"/>
          </a:gra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F89FB-4684-7D95-8621-42B1A7E42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242" y="584615"/>
            <a:ext cx="9069066" cy="8002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708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498" y="1769531"/>
            <a:ext cx="7499186" cy="47176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90151" y="2263515"/>
            <a:ext cx="3342806" cy="39049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endParaRPr lang="he-IL" dirty="0"/>
          </a:p>
        </p:txBody>
      </p:sp>
      <p:pic>
        <p:nvPicPr>
          <p:cNvPr id="6" name="תמונה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9548" y="520242"/>
            <a:ext cx="7197961" cy="1111698"/>
          </a:xfrm>
          <a:prstGeom prst="rect">
            <a:avLst/>
          </a:prstGeom>
        </p:spPr>
      </p:pic>
      <p:sp>
        <p:nvSpPr>
          <p:cNvPr id="7" name="流程图: 接点 42">
            <a:extLst>
              <a:ext uri="{FF2B5EF4-FFF2-40B4-BE49-F238E27FC236}">
                <a16:creationId xmlns:a16="http://schemas.microsoft.com/office/drawing/2014/main" id="{C54776D3-DB6A-72AE-D181-35C8CA89985B}"/>
              </a:ext>
            </a:extLst>
          </p:cNvPr>
          <p:cNvSpPr/>
          <p:nvPr/>
        </p:nvSpPr>
        <p:spPr>
          <a:xfrm>
            <a:off x="10797676" y="1822249"/>
            <a:ext cx="698556" cy="693440"/>
          </a:xfrm>
          <a:prstGeom prst="flowChartConnector">
            <a:avLst/>
          </a:prstGeom>
          <a:gradFill>
            <a:gsLst>
              <a:gs pos="0">
                <a:srgbClr val="3FBC72"/>
              </a:gs>
              <a:gs pos="100000">
                <a:srgbClr val="33995C"/>
              </a:gs>
            </a:gsLst>
            <a:lin ang="5400000" scaled="1"/>
          </a:gra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922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542" y="2218544"/>
            <a:ext cx="10134969" cy="3908256"/>
          </a:xfrm>
          <a:prstGeom prst="rect">
            <a:avLst/>
          </a:prstGeom>
        </p:spPr>
      </p:pic>
      <p:pic>
        <p:nvPicPr>
          <p:cNvPr id="5" name="תמונה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909" y="442069"/>
            <a:ext cx="7942470" cy="1726900"/>
          </a:xfrm>
          <a:prstGeom prst="rect">
            <a:avLst/>
          </a:prstGeom>
        </p:spPr>
      </p:pic>
      <p:sp>
        <p:nvSpPr>
          <p:cNvPr id="6" name="流程图: 接点 42">
            <a:extLst>
              <a:ext uri="{FF2B5EF4-FFF2-40B4-BE49-F238E27FC236}">
                <a16:creationId xmlns:a16="http://schemas.microsoft.com/office/drawing/2014/main" id="{F29DB8C5-8761-887E-2484-040E162C2A63}"/>
              </a:ext>
            </a:extLst>
          </p:cNvPr>
          <p:cNvSpPr/>
          <p:nvPr/>
        </p:nvSpPr>
        <p:spPr>
          <a:xfrm>
            <a:off x="10797676" y="612079"/>
            <a:ext cx="698556" cy="693440"/>
          </a:xfrm>
          <a:prstGeom prst="flowChartConnector">
            <a:avLst/>
          </a:prstGeom>
          <a:gradFill>
            <a:gsLst>
              <a:gs pos="0">
                <a:srgbClr val="3FBC72"/>
              </a:gs>
              <a:gs pos="100000">
                <a:srgbClr val="33995C"/>
              </a:gs>
            </a:gsLst>
            <a:lin ang="5400000" scaled="1"/>
          </a:gradFill>
          <a:ln w="57150"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zh-CN" altLang="en-US" sz="20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33834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2932814" y="340242"/>
            <a:ext cx="5520070" cy="861348"/>
          </a:xfrm>
        </p:spPr>
        <p:txBody>
          <a:bodyPr/>
          <a:lstStyle/>
          <a:p>
            <a:r>
              <a:rPr lang="en-US" b="1" dirty="0"/>
              <a:t>System Architecture </a:t>
            </a:r>
            <a:endParaRPr lang="he-IL" b="1" dirty="0"/>
          </a:p>
        </p:txBody>
      </p:sp>
      <p:pic>
        <p:nvPicPr>
          <p:cNvPr id="19" name="Picture 18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9B7EA832-1A13-5B23-5206-A176C292E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666" y="1201590"/>
            <a:ext cx="9651843" cy="526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21118"/>
      </p:ext>
    </p:extLst>
  </p:cSld>
  <p:clrMapOvr>
    <a:masterClrMapping/>
  </p:clrMapOvr>
</p:sld>
</file>

<file path=ppt/theme/theme1.xml><?xml version="1.0" encoding="utf-8"?>
<a:theme xmlns:a="http://schemas.openxmlformats.org/drawingml/2006/main" name="www.freeppt7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aoj43srg">
      <a:majorFont>
        <a:latin typeface="微软雅黑 Light" panose="020F0302020204030204"/>
        <a:ea typeface="微软雅黑 Light"/>
        <a:cs typeface=""/>
      </a:majorFont>
      <a:minorFont>
        <a:latin typeface="微软雅黑 Light" panose="020F0502020204030204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ww.jpppt.com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Office PowerPoint</Application>
  <PresentationFormat>Widescreen</PresentationFormat>
  <Paragraphs>121</Paragraphs>
  <Slides>21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等线</vt:lpstr>
      <vt:lpstr>Microsoft YaHei</vt:lpstr>
      <vt:lpstr>Aharoni</vt:lpstr>
      <vt:lpstr>Arial</vt:lpstr>
      <vt:lpstr>Calibri</vt:lpstr>
      <vt:lpstr>字魂59号-创粗黑</vt:lpstr>
      <vt:lpstr>造字工房悦黑体验版纤细体</vt:lpstr>
      <vt:lpstr>www.freeppt7.com</vt:lpstr>
      <vt:lpstr>www.jpppt.com</vt:lpstr>
      <vt:lpstr>PowerPoint Presentation</vt:lpstr>
      <vt:lpstr>PowerPoint Presentation</vt:lpstr>
      <vt:lpstr>PowerPoint Presentation</vt:lpstr>
      <vt:lpstr>PowerPoint Presentation</vt:lpstr>
      <vt:lpstr>פיצ'רים עיקריים </vt:lpstr>
      <vt:lpstr>PowerPoint Presentation</vt:lpstr>
      <vt:lpstr>PowerPoint Presentation</vt:lpstr>
      <vt:lpstr>PowerPoint Presentation</vt:lpstr>
      <vt:lpstr>System Architecture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Studio Results</vt:lpstr>
      <vt:lpstr>PowerPoint Presentation</vt:lpstr>
      <vt:lpstr>PowerPoint Presentation</vt:lpstr>
      <vt:lpstr>תיק תחזוקה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绿色清新</dc:title>
  <dc:creator/>
  <cp:keywords>www.1ppt.com</cp:keywords>
  <dc:description>www.1ppt.com</dc:description>
  <cp:lastModifiedBy/>
  <cp:revision>1</cp:revision>
  <dcterms:created xsi:type="dcterms:W3CDTF">2022-10-11T08:39:50Z</dcterms:created>
  <dcterms:modified xsi:type="dcterms:W3CDTF">2024-08-13T21:58:58Z</dcterms:modified>
</cp:coreProperties>
</file>